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7559675" cy="10836275"/>
  <p:notesSz cx="6807200" cy="9939338"/>
  <p:defaultTextStyle>
    <a:defPPr>
      <a:defRPr lang="ja-JP"/>
    </a:defPPr>
    <a:lvl1pPr marL="0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14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DB5"/>
    <a:srgbClr val="C1E9A5"/>
    <a:srgbClr val="56871B"/>
    <a:srgbClr val="72CC34"/>
    <a:srgbClr val="B1E38F"/>
    <a:srgbClr val="04CC7B"/>
    <a:srgbClr val="9EFEA3"/>
    <a:srgbClr val="EDF7EF"/>
    <a:srgbClr val="FEF1DA"/>
    <a:srgbClr val="04CC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85" autoAdjust="0"/>
  </p:normalViewPr>
  <p:slideViewPr>
    <p:cSldViewPr>
      <p:cViewPr>
        <p:scale>
          <a:sx n="112" d="100"/>
          <a:sy n="112" d="100"/>
        </p:scale>
        <p:origin x="666" y="-3708"/>
      </p:cViewPr>
      <p:guideLst>
        <p:guide orient="horz" pos="3414"/>
        <p:guide pos="2382"/>
      </p:guideLst>
    </p:cSldViewPr>
  </p:slideViewPr>
  <p:outlineViewPr>
    <p:cViewPr>
      <p:scale>
        <a:sx n="100" d="100"/>
        <a:sy n="100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3269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6FDA2DE-6BAF-41A9-8995-9E4069D713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BAF56B2-FBF4-42BB-A94D-B178962C3A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098958B9-BA3E-4566-8034-CCFAFF50896C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78EBF71-7C7E-4E73-A8D3-E36BE770E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C7744D3-B19E-4079-B942-9EF3E97456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D0304B7B-6BC9-4C1A-A3E7-0128308759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786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50375" cy="498966"/>
          </a:xfrm>
          <a:prstGeom prst="rect">
            <a:avLst/>
          </a:prstGeom>
        </p:spPr>
        <p:txBody>
          <a:bodyPr vert="horz" lIns="92189" tIns="46094" rIns="92189" bIns="46094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2" y="1"/>
            <a:ext cx="2950375" cy="498966"/>
          </a:xfrm>
          <a:prstGeom prst="rect">
            <a:avLst/>
          </a:prstGeom>
        </p:spPr>
        <p:txBody>
          <a:bodyPr vert="horz" lIns="92189" tIns="46094" rIns="92189" bIns="46094" rtlCol="0"/>
          <a:lstStyle>
            <a:lvl1pPr algn="r">
              <a:defRPr sz="1100"/>
            </a:lvl1pPr>
          </a:lstStyle>
          <a:p>
            <a:fld id="{47BC5804-AA4C-4CEF-9E6C-C83F7D6993ED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3613" y="1243013"/>
            <a:ext cx="23399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9" tIns="46094" rIns="92189" bIns="4609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4" y="4783359"/>
            <a:ext cx="5446723" cy="3913363"/>
          </a:xfrm>
          <a:prstGeom prst="rect">
            <a:avLst/>
          </a:prstGeom>
        </p:spPr>
        <p:txBody>
          <a:bodyPr vert="horz" lIns="92189" tIns="46094" rIns="92189" bIns="4609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373"/>
            <a:ext cx="2950375" cy="498966"/>
          </a:xfrm>
          <a:prstGeom prst="rect">
            <a:avLst/>
          </a:prstGeom>
        </p:spPr>
        <p:txBody>
          <a:bodyPr vert="horz" lIns="92189" tIns="46094" rIns="92189" bIns="46094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2" y="9440373"/>
            <a:ext cx="2950375" cy="498966"/>
          </a:xfrm>
          <a:prstGeom prst="rect">
            <a:avLst/>
          </a:prstGeom>
        </p:spPr>
        <p:txBody>
          <a:bodyPr vert="horz" lIns="92189" tIns="46094" rIns="92189" bIns="46094" rtlCol="0" anchor="b"/>
          <a:lstStyle>
            <a:lvl1pPr algn="r">
              <a:defRPr sz="1100"/>
            </a:lvl1pPr>
          </a:lstStyle>
          <a:p>
            <a:fld id="{B6D789A6-0433-4DAB-8D87-17039962E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604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977" y="3366275"/>
            <a:ext cx="6425724" cy="2322774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953" y="6140558"/>
            <a:ext cx="5291773" cy="276927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9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4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9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4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9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34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9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85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83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0575" y="579445"/>
            <a:ext cx="1275696" cy="1232626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494" y="579445"/>
            <a:ext cx="3701091" cy="1232626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23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72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963313"/>
            <a:ext cx="6425724" cy="2152205"/>
          </a:xfrm>
        </p:spPr>
        <p:txBody>
          <a:bodyPr anchor="t"/>
          <a:lstStyle>
            <a:lvl1pPr algn="l">
              <a:defRPr sz="4418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163" y="4592877"/>
            <a:ext cx="6425724" cy="2370433"/>
          </a:xfrm>
        </p:spPr>
        <p:txBody>
          <a:bodyPr anchor="b"/>
          <a:lstStyle>
            <a:lvl1pPr marL="0" indent="0">
              <a:buNone/>
              <a:defRPr sz="2208">
                <a:solidFill>
                  <a:schemeClr val="tx1">
                    <a:tint val="75000"/>
                  </a:schemeClr>
                </a:solidFill>
              </a:defRPr>
            </a:lvl1pPr>
            <a:lvl2pPr marL="504948" indent="0">
              <a:buNone/>
              <a:defRPr sz="1988">
                <a:solidFill>
                  <a:schemeClr val="tx1">
                    <a:tint val="75000"/>
                  </a:schemeClr>
                </a:solidFill>
              </a:defRPr>
            </a:lvl2pPr>
            <a:lvl3pPr marL="1009895" indent="0">
              <a:buNone/>
              <a:defRPr sz="1767">
                <a:solidFill>
                  <a:schemeClr val="tx1">
                    <a:tint val="75000"/>
                  </a:schemeClr>
                </a:solidFill>
              </a:defRPr>
            </a:lvl3pPr>
            <a:lvl4pPr marL="1514843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4pPr>
            <a:lvl5pPr marL="2019789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5pPr>
            <a:lvl6pPr marL="2524737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6pPr>
            <a:lvl7pPr marL="3029685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7pPr>
            <a:lvl8pPr marL="3534632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8pPr>
            <a:lvl9pPr marL="4039580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409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491" y="3371290"/>
            <a:ext cx="2488394" cy="9534417"/>
          </a:xfrm>
        </p:spPr>
        <p:txBody>
          <a:bodyPr/>
          <a:lstStyle>
            <a:lvl1pPr>
              <a:defRPr sz="3093"/>
            </a:lvl1pPr>
            <a:lvl2pPr>
              <a:defRPr sz="2649"/>
            </a:lvl2pPr>
            <a:lvl3pPr>
              <a:defRPr sz="2208"/>
            </a:lvl3pPr>
            <a:lvl4pPr>
              <a:defRPr sz="1988"/>
            </a:lvl4pPr>
            <a:lvl5pPr>
              <a:defRPr sz="1988"/>
            </a:lvl5pPr>
            <a:lvl6pPr>
              <a:defRPr sz="1988"/>
            </a:lvl6pPr>
            <a:lvl7pPr>
              <a:defRPr sz="1988"/>
            </a:lvl7pPr>
            <a:lvl8pPr>
              <a:defRPr sz="1988"/>
            </a:lvl8pPr>
            <a:lvl9pPr>
              <a:defRPr sz="198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7877" y="3371290"/>
            <a:ext cx="2488394" cy="9534417"/>
          </a:xfrm>
        </p:spPr>
        <p:txBody>
          <a:bodyPr/>
          <a:lstStyle>
            <a:lvl1pPr>
              <a:defRPr sz="3093"/>
            </a:lvl1pPr>
            <a:lvl2pPr>
              <a:defRPr sz="2649"/>
            </a:lvl2pPr>
            <a:lvl3pPr>
              <a:defRPr sz="2208"/>
            </a:lvl3pPr>
            <a:lvl4pPr>
              <a:defRPr sz="1988"/>
            </a:lvl4pPr>
            <a:lvl5pPr>
              <a:defRPr sz="1988"/>
            </a:lvl5pPr>
            <a:lvl6pPr>
              <a:defRPr sz="1988"/>
            </a:lvl6pPr>
            <a:lvl7pPr>
              <a:defRPr sz="1988"/>
            </a:lvl7pPr>
            <a:lvl8pPr>
              <a:defRPr sz="1988"/>
            </a:lvl8pPr>
            <a:lvl9pPr>
              <a:defRPr sz="198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55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5" y="433957"/>
            <a:ext cx="6803708" cy="1806046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6" y="2425626"/>
            <a:ext cx="3340169" cy="1010883"/>
          </a:xfrm>
        </p:spPr>
        <p:txBody>
          <a:bodyPr anchor="b"/>
          <a:lstStyle>
            <a:lvl1pPr marL="0" indent="0">
              <a:buNone/>
              <a:defRPr sz="2649" b="1"/>
            </a:lvl1pPr>
            <a:lvl2pPr marL="504948" indent="0">
              <a:buNone/>
              <a:defRPr sz="2208" b="1"/>
            </a:lvl2pPr>
            <a:lvl3pPr marL="1009895" indent="0">
              <a:buNone/>
              <a:defRPr sz="1988" b="1"/>
            </a:lvl3pPr>
            <a:lvl4pPr marL="1514843" indent="0">
              <a:buNone/>
              <a:defRPr sz="1767" b="1"/>
            </a:lvl4pPr>
            <a:lvl5pPr marL="2019789" indent="0">
              <a:buNone/>
              <a:defRPr sz="1767" b="1"/>
            </a:lvl5pPr>
            <a:lvl6pPr marL="2524737" indent="0">
              <a:buNone/>
              <a:defRPr sz="1767" b="1"/>
            </a:lvl6pPr>
            <a:lvl7pPr marL="3029685" indent="0">
              <a:buNone/>
              <a:defRPr sz="1767" b="1"/>
            </a:lvl7pPr>
            <a:lvl8pPr marL="3534632" indent="0">
              <a:buNone/>
              <a:defRPr sz="1767" b="1"/>
            </a:lvl8pPr>
            <a:lvl9pPr marL="4039580" indent="0">
              <a:buNone/>
              <a:defRPr sz="176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986" y="3436504"/>
            <a:ext cx="3340169" cy="6243401"/>
          </a:xfrm>
        </p:spPr>
        <p:txBody>
          <a:bodyPr/>
          <a:lstStyle>
            <a:lvl1pPr>
              <a:defRPr sz="2649"/>
            </a:lvl1pPr>
            <a:lvl2pPr>
              <a:defRPr sz="2208"/>
            </a:lvl2pPr>
            <a:lvl3pPr>
              <a:defRPr sz="1988"/>
            </a:lvl3pPr>
            <a:lvl4pPr>
              <a:defRPr sz="1767"/>
            </a:lvl4pPr>
            <a:lvl5pPr>
              <a:defRPr sz="1767"/>
            </a:lvl5pPr>
            <a:lvl6pPr>
              <a:defRPr sz="1767"/>
            </a:lvl6pPr>
            <a:lvl7pPr>
              <a:defRPr sz="1767"/>
            </a:lvl7pPr>
            <a:lvl8pPr>
              <a:defRPr sz="1767"/>
            </a:lvl8pPr>
            <a:lvl9pPr>
              <a:defRPr sz="17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0216" y="2425626"/>
            <a:ext cx="3341481" cy="1010883"/>
          </a:xfrm>
        </p:spPr>
        <p:txBody>
          <a:bodyPr anchor="b"/>
          <a:lstStyle>
            <a:lvl1pPr marL="0" indent="0">
              <a:buNone/>
              <a:defRPr sz="2649" b="1"/>
            </a:lvl1pPr>
            <a:lvl2pPr marL="504948" indent="0">
              <a:buNone/>
              <a:defRPr sz="2208" b="1"/>
            </a:lvl2pPr>
            <a:lvl3pPr marL="1009895" indent="0">
              <a:buNone/>
              <a:defRPr sz="1988" b="1"/>
            </a:lvl3pPr>
            <a:lvl4pPr marL="1514843" indent="0">
              <a:buNone/>
              <a:defRPr sz="1767" b="1"/>
            </a:lvl4pPr>
            <a:lvl5pPr marL="2019789" indent="0">
              <a:buNone/>
              <a:defRPr sz="1767" b="1"/>
            </a:lvl5pPr>
            <a:lvl6pPr marL="2524737" indent="0">
              <a:buNone/>
              <a:defRPr sz="1767" b="1"/>
            </a:lvl6pPr>
            <a:lvl7pPr marL="3029685" indent="0">
              <a:buNone/>
              <a:defRPr sz="1767" b="1"/>
            </a:lvl7pPr>
            <a:lvl8pPr marL="3534632" indent="0">
              <a:buNone/>
              <a:defRPr sz="1767" b="1"/>
            </a:lvl8pPr>
            <a:lvl9pPr marL="4039580" indent="0">
              <a:buNone/>
              <a:defRPr sz="176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0216" y="3436504"/>
            <a:ext cx="3341481" cy="6243401"/>
          </a:xfrm>
        </p:spPr>
        <p:txBody>
          <a:bodyPr/>
          <a:lstStyle>
            <a:lvl1pPr>
              <a:defRPr sz="2649"/>
            </a:lvl1pPr>
            <a:lvl2pPr>
              <a:defRPr sz="2208"/>
            </a:lvl2pPr>
            <a:lvl3pPr>
              <a:defRPr sz="1988"/>
            </a:lvl3pPr>
            <a:lvl4pPr>
              <a:defRPr sz="1767"/>
            </a:lvl4pPr>
            <a:lvl5pPr>
              <a:defRPr sz="1767"/>
            </a:lvl5pPr>
            <a:lvl6pPr>
              <a:defRPr sz="1767"/>
            </a:lvl6pPr>
            <a:lvl7pPr>
              <a:defRPr sz="1767"/>
            </a:lvl7pPr>
            <a:lvl8pPr>
              <a:defRPr sz="1767"/>
            </a:lvl8pPr>
            <a:lvl9pPr>
              <a:defRPr sz="17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46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93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38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8" y="431448"/>
            <a:ext cx="2487081" cy="1836148"/>
          </a:xfrm>
        </p:spPr>
        <p:txBody>
          <a:bodyPr anchor="b"/>
          <a:lstStyle>
            <a:lvl1pPr algn="l">
              <a:defRPr sz="2208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5626" y="431449"/>
            <a:ext cx="4226069" cy="9248461"/>
          </a:xfrm>
        </p:spPr>
        <p:txBody>
          <a:bodyPr/>
          <a:lstStyle>
            <a:lvl1pPr>
              <a:defRPr sz="3535"/>
            </a:lvl1pPr>
            <a:lvl2pPr>
              <a:defRPr sz="3093"/>
            </a:lvl2pPr>
            <a:lvl3pPr>
              <a:defRPr sz="2649"/>
            </a:lvl3pPr>
            <a:lvl4pPr>
              <a:defRPr sz="2208"/>
            </a:lvl4pPr>
            <a:lvl5pPr>
              <a:defRPr sz="2208"/>
            </a:lvl5pPr>
            <a:lvl6pPr>
              <a:defRPr sz="2208"/>
            </a:lvl6pPr>
            <a:lvl7pPr>
              <a:defRPr sz="2208"/>
            </a:lvl7pPr>
            <a:lvl8pPr>
              <a:defRPr sz="2208"/>
            </a:lvl8pPr>
            <a:lvl9pPr>
              <a:defRPr sz="22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7988" y="2267593"/>
            <a:ext cx="2487081" cy="7412314"/>
          </a:xfrm>
        </p:spPr>
        <p:txBody>
          <a:bodyPr/>
          <a:lstStyle>
            <a:lvl1pPr marL="0" indent="0">
              <a:buNone/>
              <a:defRPr sz="1545"/>
            </a:lvl1pPr>
            <a:lvl2pPr marL="504948" indent="0">
              <a:buNone/>
              <a:defRPr sz="1324"/>
            </a:lvl2pPr>
            <a:lvl3pPr marL="1009895" indent="0">
              <a:buNone/>
              <a:defRPr sz="1104"/>
            </a:lvl3pPr>
            <a:lvl4pPr marL="1514843" indent="0">
              <a:buNone/>
              <a:defRPr sz="994"/>
            </a:lvl4pPr>
            <a:lvl5pPr marL="2019789" indent="0">
              <a:buNone/>
              <a:defRPr sz="994"/>
            </a:lvl5pPr>
            <a:lvl6pPr marL="2524737" indent="0">
              <a:buNone/>
              <a:defRPr sz="994"/>
            </a:lvl6pPr>
            <a:lvl7pPr marL="3029685" indent="0">
              <a:buNone/>
              <a:defRPr sz="994"/>
            </a:lvl7pPr>
            <a:lvl8pPr marL="3534632" indent="0">
              <a:buNone/>
              <a:defRPr sz="994"/>
            </a:lvl8pPr>
            <a:lvl9pPr marL="4039580" indent="0">
              <a:buNone/>
              <a:defRPr sz="99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403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51" y="7585396"/>
            <a:ext cx="4535805" cy="895499"/>
          </a:xfrm>
        </p:spPr>
        <p:txBody>
          <a:bodyPr anchor="b"/>
          <a:lstStyle>
            <a:lvl1pPr algn="l">
              <a:defRPr sz="2208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751" y="968242"/>
            <a:ext cx="4535805" cy="6501765"/>
          </a:xfrm>
        </p:spPr>
        <p:txBody>
          <a:bodyPr/>
          <a:lstStyle>
            <a:lvl1pPr marL="0" indent="0">
              <a:buNone/>
              <a:defRPr sz="3535"/>
            </a:lvl1pPr>
            <a:lvl2pPr marL="504948" indent="0">
              <a:buNone/>
              <a:defRPr sz="3093"/>
            </a:lvl2pPr>
            <a:lvl3pPr marL="1009895" indent="0">
              <a:buNone/>
              <a:defRPr sz="2649"/>
            </a:lvl3pPr>
            <a:lvl4pPr marL="1514843" indent="0">
              <a:buNone/>
              <a:defRPr sz="2208"/>
            </a:lvl4pPr>
            <a:lvl5pPr marL="2019789" indent="0">
              <a:buNone/>
              <a:defRPr sz="2208"/>
            </a:lvl5pPr>
            <a:lvl6pPr marL="2524737" indent="0">
              <a:buNone/>
              <a:defRPr sz="2208"/>
            </a:lvl6pPr>
            <a:lvl7pPr marL="3029685" indent="0">
              <a:buNone/>
              <a:defRPr sz="2208"/>
            </a:lvl7pPr>
            <a:lvl8pPr marL="3534632" indent="0">
              <a:buNone/>
              <a:defRPr sz="2208"/>
            </a:lvl8pPr>
            <a:lvl9pPr marL="4039580" indent="0">
              <a:buNone/>
              <a:defRPr sz="2208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1751" y="8480894"/>
            <a:ext cx="4535805" cy="1271756"/>
          </a:xfrm>
        </p:spPr>
        <p:txBody>
          <a:bodyPr/>
          <a:lstStyle>
            <a:lvl1pPr marL="0" indent="0">
              <a:buNone/>
              <a:defRPr sz="1545"/>
            </a:lvl1pPr>
            <a:lvl2pPr marL="504948" indent="0">
              <a:buNone/>
              <a:defRPr sz="1324"/>
            </a:lvl2pPr>
            <a:lvl3pPr marL="1009895" indent="0">
              <a:buNone/>
              <a:defRPr sz="1104"/>
            </a:lvl3pPr>
            <a:lvl4pPr marL="1514843" indent="0">
              <a:buNone/>
              <a:defRPr sz="994"/>
            </a:lvl4pPr>
            <a:lvl5pPr marL="2019789" indent="0">
              <a:buNone/>
              <a:defRPr sz="994"/>
            </a:lvl5pPr>
            <a:lvl6pPr marL="2524737" indent="0">
              <a:buNone/>
              <a:defRPr sz="994"/>
            </a:lvl6pPr>
            <a:lvl7pPr marL="3029685" indent="0">
              <a:buNone/>
              <a:defRPr sz="994"/>
            </a:lvl7pPr>
            <a:lvl8pPr marL="3534632" indent="0">
              <a:buNone/>
              <a:defRPr sz="994"/>
            </a:lvl8pPr>
            <a:lvl9pPr marL="4039580" indent="0">
              <a:buNone/>
              <a:defRPr sz="99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04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7985" y="433957"/>
            <a:ext cx="6803708" cy="1806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5" y="2528467"/>
            <a:ext cx="6803708" cy="7151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7986" y="10043625"/>
            <a:ext cx="1763924" cy="5769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631A8-CD78-4E83-B127-250B9362097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2891" y="10043625"/>
            <a:ext cx="2393896" cy="5769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7768" y="10043625"/>
            <a:ext cx="1763924" cy="5769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C415F-12F9-4681-B3C2-B6DA5F59EA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09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9895" rtl="0" eaLnBrk="1" latinLnBrk="0" hangingPunct="1">
        <a:spcBef>
          <a:spcPct val="0"/>
        </a:spcBef>
        <a:buNone/>
        <a:defRPr kumimoji="1" sz="4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710" indent="-378710" algn="l" defTabSz="10098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35" kern="1200">
          <a:solidFill>
            <a:schemeClr val="tx1"/>
          </a:solidFill>
          <a:latin typeface="+mn-lt"/>
          <a:ea typeface="+mn-ea"/>
          <a:cs typeface="+mn-cs"/>
        </a:defRPr>
      </a:lvl1pPr>
      <a:lvl2pPr marL="820539" indent="-315591" algn="l" defTabSz="10098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93" kern="1200">
          <a:solidFill>
            <a:schemeClr val="tx1"/>
          </a:solidFill>
          <a:latin typeface="+mn-lt"/>
          <a:ea typeface="+mn-ea"/>
          <a:cs typeface="+mn-cs"/>
        </a:defRPr>
      </a:lvl2pPr>
      <a:lvl3pPr marL="1262369" indent="-252474" algn="l" defTabSz="10098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49" kern="1200">
          <a:solidFill>
            <a:schemeClr val="tx1"/>
          </a:solidFill>
          <a:latin typeface="+mn-lt"/>
          <a:ea typeface="+mn-ea"/>
          <a:cs typeface="+mn-cs"/>
        </a:defRPr>
      </a:lvl3pPr>
      <a:lvl4pPr marL="1767317" indent="-252474" algn="l" defTabSz="10098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8" kern="1200">
          <a:solidFill>
            <a:schemeClr val="tx1"/>
          </a:solidFill>
          <a:latin typeface="+mn-lt"/>
          <a:ea typeface="+mn-ea"/>
          <a:cs typeface="+mn-cs"/>
        </a:defRPr>
      </a:lvl4pPr>
      <a:lvl5pPr marL="2272264" indent="-252474" algn="l" defTabSz="100989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8" kern="1200">
          <a:solidFill>
            <a:schemeClr val="tx1"/>
          </a:solidFill>
          <a:latin typeface="+mn-lt"/>
          <a:ea typeface="+mn-ea"/>
          <a:cs typeface="+mn-cs"/>
        </a:defRPr>
      </a:lvl5pPr>
      <a:lvl6pPr marL="2777211" indent="-252474" algn="l" defTabSz="10098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8" kern="1200">
          <a:solidFill>
            <a:schemeClr val="tx1"/>
          </a:solidFill>
          <a:latin typeface="+mn-lt"/>
          <a:ea typeface="+mn-ea"/>
          <a:cs typeface="+mn-cs"/>
        </a:defRPr>
      </a:lvl6pPr>
      <a:lvl7pPr marL="3282159" indent="-252474" algn="l" defTabSz="10098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8" kern="1200">
          <a:solidFill>
            <a:schemeClr val="tx1"/>
          </a:solidFill>
          <a:latin typeface="+mn-lt"/>
          <a:ea typeface="+mn-ea"/>
          <a:cs typeface="+mn-cs"/>
        </a:defRPr>
      </a:lvl7pPr>
      <a:lvl8pPr marL="3787106" indent="-252474" algn="l" defTabSz="10098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8" kern="1200">
          <a:solidFill>
            <a:schemeClr val="tx1"/>
          </a:solidFill>
          <a:latin typeface="+mn-lt"/>
          <a:ea typeface="+mn-ea"/>
          <a:cs typeface="+mn-cs"/>
        </a:defRPr>
      </a:lvl8pPr>
      <a:lvl9pPr marL="4292054" indent="-252474" algn="l" defTabSz="10098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9895" rtl="0" eaLnBrk="1" latinLnBrk="0" hangingPunct="1">
        <a:defRPr kumimoji="1" sz="1988" kern="1200">
          <a:solidFill>
            <a:schemeClr val="tx1"/>
          </a:solidFill>
          <a:latin typeface="+mn-lt"/>
          <a:ea typeface="+mn-ea"/>
          <a:cs typeface="+mn-cs"/>
        </a:defRPr>
      </a:lvl1pPr>
      <a:lvl2pPr marL="504948" algn="l" defTabSz="1009895" rtl="0" eaLnBrk="1" latinLnBrk="0" hangingPunct="1">
        <a:defRPr kumimoji="1" sz="1988" kern="1200">
          <a:solidFill>
            <a:schemeClr val="tx1"/>
          </a:solidFill>
          <a:latin typeface="+mn-lt"/>
          <a:ea typeface="+mn-ea"/>
          <a:cs typeface="+mn-cs"/>
        </a:defRPr>
      </a:lvl2pPr>
      <a:lvl3pPr marL="1009895" algn="l" defTabSz="1009895" rtl="0" eaLnBrk="1" latinLnBrk="0" hangingPunct="1">
        <a:defRPr kumimoji="1" sz="1988" kern="1200">
          <a:solidFill>
            <a:schemeClr val="tx1"/>
          </a:solidFill>
          <a:latin typeface="+mn-lt"/>
          <a:ea typeface="+mn-ea"/>
          <a:cs typeface="+mn-cs"/>
        </a:defRPr>
      </a:lvl3pPr>
      <a:lvl4pPr marL="1514843" algn="l" defTabSz="1009895" rtl="0" eaLnBrk="1" latinLnBrk="0" hangingPunct="1">
        <a:defRPr kumimoji="1" sz="1988" kern="1200">
          <a:solidFill>
            <a:schemeClr val="tx1"/>
          </a:solidFill>
          <a:latin typeface="+mn-lt"/>
          <a:ea typeface="+mn-ea"/>
          <a:cs typeface="+mn-cs"/>
        </a:defRPr>
      </a:lvl4pPr>
      <a:lvl5pPr marL="2019789" algn="l" defTabSz="1009895" rtl="0" eaLnBrk="1" latinLnBrk="0" hangingPunct="1">
        <a:defRPr kumimoji="1" sz="1988" kern="1200">
          <a:solidFill>
            <a:schemeClr val="tx1"/>
          </a:solidFill>
          <a:latin typeface="+mn-lt"/>
          <a:ea typeface="+mn-ea"/>
          <a:cs typeface="+mn-cs"/>
        </a:defRPr>
      </a:lvl5pPr>
      <a:lvl6pPr marL="2524737" algn="l" defTabSz="1009895" rtl="0" eaLnBrk="1" latinLnBrk="0" hangingPunct="1">
        <a:defRPr kumimoji="1" sz="1988" kern="1200">
          <a:solidFill>
            <a:schemeClr val="tx1"/>
          </a:solidFill>
          <a:latin typeface="+mn-lt"/>
          <a:ea typeface="+mn-ea"/>
          <a:cs typeface="+mn-cs"/>
        </a:defRPr>
      </a:lvl6pPr>
      <a:lvl7pPr marL="3029685" algn="l" defTabSz="1009895" rtl="0" eaLnBrk="1" latinLnBrk="0" hangingPunct="1">
        <a:defRPr kumimoji="1" sz="1988" kern="1200">
          <a:solidFill>
            <a:schemeClr val="tx1"/>
          </a:solidFill>
          <a:latin typeface="+mn-lt"/>
          <a:ea typeface="+mn-ea"/>
          <a:cs typeface="+mn-cs"/>
        </a:defRPr>
      </a:lvl7pPr>
      <a:lvl8pPr marL="3534632" algn="l" defTabSz="1009895" rtl="0" eaLnBrk="1" latinLnBrk="0" hangingPunct="1">
        <a:defRPr kumimoji="1" sz="1988" kern="1200">
          <a:solidFill>
            <a:schemeClr val="tx1"/>
          </a:solidFill>
          <a:latin typeface="+mn-lt"/>
          <a:ea typeface="+mn-ea"/>
          <a:cs typeface="+mn-cs"/>
        </a:defRPr>
      </a:lvl8pPr>
      <a:lvl9pPr marL="4039580" algn="l" defTabSz="1009895" rtl="0" eaLnBrk="1" latinLnBrk="0" hangingPunct="1">
        <a:defRPr kumimoji="1" sz="19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ボックス 39"/>
          <p:cNvSpPr txBox="1"/>
          <p:nvPr/>
        </p:nvSpPr>
        <p:spPr>
          <a:xfrm>
            <a:off x="1134335" y="10075203"/>
            <a:ext cx="2808312" cy="6617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800" dirty="0"/>
              <a:t>戦力強化・売上向上を社員研修で実現する</a:t>
            </a:r>
            <a:endParaRPr kumimoji="1" lang="en-US" altLang="ja-JP" sz="800" dirty="0"/>
          </a:p>
          <a:p>
            <a:r>
              <a:rPr kumimoji="0" lang="ja-JP" altLang="en-US" sz="1800" b="1">
                <a:solidFill>
                  <a:srgbClr val="0070C0"/>
                </a:solidFill>
                <a:ea typeface="ＭＳ Ｐゴシック" panose="020B0600070205080204" pitchFamily="50" charset="-128"/>
              </a:rPr>
              <a:t>株式会社ＳＳブレイン</a:t>
            </a:r>
            <a:endParaRPr kumimoji="0" lang="en-US" altLang="ja-JP" sz="1800" b="1" dirty="0">
              <a:solidFill>
                <a:srgbClr val="0070C0"/>
              </a:solidFill>
              <a:ea typeface="ＭＳ Ｐゴシック" panose="020B0600070205080204" pitchFamily="50" charset="-128"/>
            </a:endParaRPr>
          </a:p>
          <a:p>
            <a:r>
              <a:rPr lang="en-US" altLang="ja-JP" sz="1100" dirty="0">
                <a:latin typeface="+mj-ea"/>
                <a:ea typeface="+mj-ea"/>
              </a:rPr>
              <a:t>www</a:t>
            </a:r>
            <a:r>
              <a:rPr kumimoji="1" lang="en-US" altLang="ja-JP" sz="1100" dirty="0">
                <a:latin typeface="+mj-ea"/>
                <a:ea typeface="+mj-ea"/>
              </a:rPr>
              <a:t>.ss-brain.com</a:t>
            </a:r>
            <a:endParaRPr kumimoji="1" lang="ja-JP" altLang="en-US" sz="1100" dirty="0">
              <a:latin typeface="+mj-ea"/>
              <a:ea typeface="+mj-ea"/>
            </a:endParaRPr>
          </a:p>
        </p:txBody>
      </p:sp>
      <p:pic>
        <p:nvPicPr>
          <p:cNvPr id="42" name="図 4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28" y="10080593"/>
            <a:ext cx="1008112" cy="50609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正方形/長方形 4"/>
          <p:cNvSpPr/>
          <p:nvPr/>
        </p:nvSpPr>
        <p:spPr>
          <a:xfrm>
            <a:off x="-252612" y="-196181"/>
            <a:ext cx="8208913" cy="2967437"/>
          </a:xfrm>
          <a:prstGeom prst="rect">
            <a:avLst/>
          </a:prstGeom>
          <a:solidFill>
            <a:srgbClr val="CCED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75226" y="8702994"/>
            <a:ext cx="3614143" cy="571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■受講料：１名様 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33,000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r>
              <a:rPr lang="ja-JP" altLang="en-US" sz="1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＊消費税込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500"/>
              </a:lnSpc>
            </a:pP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■会場：弊社会議室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-448530" y="-76809"/>
            <a:ext cx="8478150" cy="1138773"/>
          </a:xfrm>
          <a:prstGeom prst="rect">
            <a:avLst/>
          </a:prstGeom>
          <a:solidFill>
            <a:srgbClr val="72CC34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n w="0"/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中小企業版　</a:t>
            </a:r>
            <a:r>
              <a:rPr lang="ja-JP" altLang="en-US" sz="3600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指導者研修｜上級編</a:t>
            </a:r>
            <a:r>
              <a:rPr lang="ja-JP" altLang="en-US" sz="3200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　</a:t>
            </a:r>
            <a:endParaRPr lang="en-US" altLang="ja-JP" sz="3200" dirty="0">
              <a:ln w="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3200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～成長につなげるフィードバックの仕方～</a:t>
            </a:r>
            <a:endParaRPr lang="en-US" altLang="ja-JP" sz="3200" dirty="0">
              <a:ln w="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891753" y="3100325"/>
            <a:ext cx="3384377" cy="2721899"/>
          </a:xfrm>
          <a:prstGeom prst="rect">
            <a:avLst/>
          </a:prstGeom>
          <a:solidFill>
            <a:srgbClr val="CCEDB5"/>
          </a:solidFill>
        </p:spPr>
        <p:txBody>
          <a:bodyPr wrap="square" rtlCol="0">
            <a:spAutoFit/>
          </a:bodyPr>
          <a:lstStyle/>
          <a:p>
            <a:endParaRPr lang="en-US" altLang="ja-JP" sz="900" dirty="0"/>
          </a:p>
          <a:p>
            <a:pPr>
              <a:lnSpc>
                <a:spcPts val="1500"/>
              </a:lnSpc>
            </a:pPr>
            <a:r>
              <a:rPr lang="ja-JP" altLang="ja-JP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オリエンテーション</a:t>
            </a:r>
            <a:r>
              <a:rPr lang="en-US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 </a:t>
            </a:r>
            <a:endParaRPr lang="ja-JP" altLang="ja-JP" sz="105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95507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1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１．</a:t>
            </a:r>
            <a:r>
              <a:rPr kumimoji="1" lang="ja-JP" altLang="en-US" sz="11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自己紹介</a:t>
            </a:r>
            <a:endParaRPr kumimoji="1" lang="en-US" altLang="ja-JP" sz="11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95507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部下育成における注意やアドバイスで、困っている</a:t>
            </a:r>
            <a:endParaRPr lang="en-US" altLang="ja-JP" sz="1000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95507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ことや難しいと感じていること</a:t>
            </a:r>
            <a:endParaRPr lang="en-US" altLang="ja-JP" sz="1000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95507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２．日常行動の中で部下のここが気になる</a:t>
            </a:r>
            <a:endParaRPr kumimoji="1" lang="ja-JP" altLang="ja-JP" sz="11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95507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b="1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３</a:t>
            </a:r>
            <a:r>
              <a:rPr kumimoji="1" lang="ja-JP" altLang="ja-JP" sz="11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．</a:t>
            </a:r>
            <a:r>
              <a:rPr kumimoji="1" lang="ja-JP" altLang="en-US" sz="11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パワハラにならない注意の仕方</a:t>
            </a:r>
            <a:endParaRPr kumimoji="1" lang="ja-JP" altLang="ja-JP" sz="11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33350" algn="l" defTabSz="995507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１）</a:t>
            </a:r>
            <a:r>
              <a:rPr lang="ja-JP" altLang="en-US" sz="10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何を注意するのか</a:t>
            </a:r>
            <a:endParaRPr kumimoji="1" lang="en-US" altLang="ja-JP" sz="1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33350" algn="l" defTabSz="995507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２）</a:t>
            </a:r>
            <a:r>
              <a:rPr lang="en-US" altLang="ja-JP" sz="10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NG</a:t>
            </a:r>
            <a:r>
              <a:rPr lang="ja-JP" altLang="en-US" sz="10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な態度、</a:t>
            </a:r>
            <a:r>
              <a:rPr lang="en-US" altLang="ja-JP" sz="10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NG</a:t>
            </a:r>
            <a:r>
              <a:rPr lang="ja-JP" altLang="en-US" sz="10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ワード</a:t>
            </a:r>
            <a:endParaRPr kumimoji="1" lang="ja-JP" altLang="ja-JP" sz="1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33350" algn="l" defTabSz="995507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３）</a:t>
            </a:r>
            <a:r>
              <a:rPr lang="ja-JP" altLang="en-US" sz="10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正しい注意の仕方</a:t>
            </a:r>
            <a:endParaRPr lang="en-US" altLang="ja-JP" sz="1000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33350" algn="l" defTabSz="995507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４）ケーススタディ</a:t>
            </a:r>
            <a:endParaRPr lang="en-US" altLang="ja-JP" sz="1000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33350" algn="l" defTabSz="995507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同じミスを繰り返す、報告がない等</a:t>
            </a:r>
            <a:br>
              <a:rPr lang="ja-JP" altLang="en-US" sz="10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10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５）ロールプレイング</a:t>
            </a:r>
            <a:endParaRPr lang="en-US" altLang="ja-JP" sz="1000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33350" algn="l" defTabSz="995507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リクエストを伝える注意の仕方</a:t>
            </a:r>
            <a:endParaRPr lang="en-US" altLang="ja-JP" sz="1000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02A7B4E-D1F2-4A18-9F47-572D10C7E2E4}"/>
              </a:ext>
            </a:extLst>
          </p:cNvPr>
          <p:cNvSpPr txBox="1"/>
          <p:nvPr/>
        </p:nvSpPr>
        <p:spPr>
          <a:xfrm>
            <a:off x="3779838" y="2845977"/>
            <a:ext cx="2498400" cy="338554"/>
          </a:xfrm>
          <a:prstGeom prst="rect">
            <a:avLst/>
          </a:prstGeom>
          <a:solidFill>
            <a:srgbClr val="56871B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研修の流れ　</a:t>
            </a:r>
            <a:r>
              <a:rPr lang="en-US" altLang="ja-JP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13:30</a:t>
            </a:r>
            <a:r>
              <a:rPr lang="ja-JP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17:00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02A7B4E-D1F2-4A18-9F47-572D10C7E2E4}"/>
              </a:ext>
            </a:extLst>
          </p:cNvPr>
          <p:cNvSpPr txBox="1"/>
          <p:nvPr/>
        </p:nvSpPr>
        <p:spPr>
          <a:xfrm>
            <a:off x="3729344" y="8306744"/>
            <a:ext cx="2498400" cy="338554"/>
          </a:xfrm>
          <a:prstGeom prst="rect">
            <a:avLst/>
          </a:prstGeom>
          <a:solidFill>
            <a:srgbClr val="56871B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受講料</a:t>
            </a:r>
            <a:endParaRPr kumimoji="1" lang="ja-JP" altLang="en-US" sz="1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7261D96-DF13-4F2A-8AA5-88CED55B84AF}"/>
              </a:ext>
            </a:extLst>
          </p:cNvPr>
          <p:cNvSpPr txBox="1"/>
          <p:nvPr/>
        </p:nvSpPr>
        <p:spPr>
          <a:xfrm>
            <a:off x="3875226" y="6056382"/>
            <a:ext cx="3384377" cy="21236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ＳＳブレイン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戦力強化トレーナー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関美分・鈴木ゆかり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リーダー主任養成研修等、社員研修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の第一人者。二人とも２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年以上の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講師経歴を持つ。クライアントの意向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を研修に反映させながら、きめ細やか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な指導を行なう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研修</a:t>
            </a: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スタイルは、定評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があり、リピートも多い。著書は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「利益を生み出す主婦パートを育てる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すごい方法」（東洋経済新報社）がある。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02A7B4E-D1F2-4A18-9F47-572D10C7E2E4}"/>
              </a:ext>
            </a:extLst>
          </p:cNvPr>
          <p:cNvSpPr txBox="1"/>
          <p:nvPr/>
        </p:nvSpPr>
        <p:spPr>
          <a:xfrm>
            <a:off x="3790544" y="5888757"/>
            <a:ext cx="2498400" cy="338554"/>
          </a:xfrm>
          <a:prstGeom prst="rect">
            <a:avLst/>
          </a:prstGeom>
          <a:solidFill>
            <a:srgbClr val="56871B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講師紹介</a:t>
            </a:r>
            <a:endParaRPr kumimoji="1" lang="ja-JP" altLang="en-US" sz="1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1676" y="5882685"/>
            <a:ext cx="1144439" cy="887055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744" y="7076186"/>
            <a:ext cx="562304" cy="814046"/>
          </a:xfrm>
          <a:prstGeom prst="rect">
            <a:avLst/>
          </a:prstGeom>
        </p:spPr>
      </p:pic>
      <p:sp>
        <p:nvSpPr>
          <p:cNvPr id="25" name="テキスト ボックス 24"/>
          <p:cNvSpPr txBox="1"/>
          <p:nvPr/>
        </p:nvSpPr>
        <p:spPr>
          <a:xfrm>
            <a:off x="6087651" y="6829017"/>
            <a:ext cx="12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関美分　　鈴木ゆかり</a:t>
            </a:r>
          </a:p>
        </p:txBody>
      </p:sp>
      <p:sp>
        <p:nvSpPr>
          <p:cNvPr id="27" name="ホームベース 26"/>
          <p:cNvSpPr/>
          <p:nvPr/>
        </p:nvSpPr>
        <p:spPr>
          <a:xfrm>
            <a:off x="257698" y="9517509"/>
            <a:ext cx="4494443" cy="451178"/>
          </a:xfrm>
          <a:prstGeom prst="homePlate">
            <a:avLst/>
          </a:prstGeom>
          <a:solidFill>
            <a:srgbClr val="56871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02A7B4E-D1F2-4A18-9F47-572D10C7E2E4}"/>
              </a:ext>
            </a:extLst>
          </p:cNvPr>
          <p:cNvSpPr txBox="1"/>
          <p:nvPr/>
        </p:nvSpPr>
        <p:spPr>
          <a:xfrm>
            <a:off x="261548" y="9556759"/>
            <a:ext cx="44867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こちらの研修は随時開催しております。ご希望の日をお問合せ下さい。</a:t>
            </a:r>
            <a:endParaRPr lang="en-US" altLang="ja-JP" sz="105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その他、ご相談に応じますので、お気軽にお問い合わせください！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766966" y="9476245"/>
            <a:ext cx="25942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☎ </a:t>
            </a:r>
            <a:r>
              <a:rPr lang="en-US" altLang="ja-JP" sz="2000" b="1">
                <a:latin typeface="メイリオ" panose="020B0604030504040204" pitchFamily="50" charset="-128"/>
                <a:ea typeface="メイリオ" panose="020B0604030504040204" pitchFamily="50" charset="-128"/>
              </a:rPr>
              <a:t>053-455-3178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（担当：関・鈴木）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160EC45-E79F-4129-93C3-CEBE0337CFF9}"/>
              </a:ext>
            </a:extLst>
          </p:cNvPr>
          <p:cNvSpPr txBox="1"/>
          <p:nvPr/>
        </p:nvSpPr>
        <p:spPr>
          <a:xfrm>
            <a:off x="3886405" y="10078773"/>
            <a:ext cx="3565266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430-0939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静岡県浜松市中区連尺町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307‐14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浜松連尺ビル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504</a:t>
            </a:r>
          </a:p>
          <a:p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TEL. 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053-455-3178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FAX. 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053-455-6850</a:t>
            </a:r>
          </a:p>
          <a:p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E-mail. ss-brain@ss-brain.com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3AECD3A-F5E5-452D-8B09-04103F6F5A40}"/>
              </a:ext>
            </a:extLst>
          </p:cNvPr>
          <p:cNvSpPr txBox="1"/>
          <p:nvPr/>
        </p:nvSpPr>
        <p:spPr>
          <a:xfrm>
            <a:off x="300072" y="3979819"/>
            <a:ext cx="3237293" cy="3929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✅　</a:t>
            </a: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気になっていることがあるが、なかなか注意が</a:t>
            </a:r>
            <a:endParaRPr lang="en-US" altLang="ja-JP" sz="10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できない。</a:t>
            </a:r>
          </a:p>
          <a:p>
            <a:pPr>
              <a:lnSpc>
                <a:spcPts val="1500"/>
              </a:lnSpc>
            </a:pP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✅　注意とパワハラの線引きが難しい。</a:t>
            </a:r>
          </a:p>
          <a:p>
            <a:pPr>
              <a:lnSpc>
                <a:spcPts val="1500"/>
              </a:lnSpc>
            </a:pP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✅　自分の指導方法が「これでよいのか」と不安を</a:t>
            </a:r>
            <a:endParaRPr lang="en-US" altLang="ja-JP" sz="10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感じるときがある。</a:t>
            </a:r>
          </a:p>
          <a:p>
            <a:pPr>
              <a:lnSpc>
                <a:spcPts val="1500"/>
              </a:lnSpc>
            </a:pP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部下の成長を願って「注意する」。</a:t>
            </a:r>
          </a:p>
          <a:p>
            <a:pPr>
              <a:lnSpc>
                <a:spcPts val="1500"/>
              </a:lnSpc>
            </a:pP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部下をお持ちの管理職の方とお話すると、部下に気を遣いすぎるあまり、上手く叱れない方が増えています。また一方では、感情的に部下を叱り、パワハラになっている方もいます。</a:t>
            </a:r>
          </a:p>
          <a:p>
            <a:pPr>
              <a:lnSpc>
                <a:spcPts val="1500"/>
              </a:lnSpc>
            </a:pP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部下への注意（フィードバック）は、部下の成長を思って、同じ失敗をさせないために行います。</a:t>
            </a:r>
          </a:p>
          <a:p>
            <a:pPr>
              <a:lnSpc>
                <a:spcPts val="1500"/>
              </a:lnSpc>
            </a:pP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どの業種でも共通する部下の問題行動、「何度指導をしても同じミスを繰り返す部下」「仕事が遅い部下」「報告がない部下」等をケーススタディで練習し、実践力を高めます。</a:t>
            </a:r>
          </a:p>
          <a:p>
            <a:pPr>
              <a:lnSpc>
                <a:spcPts val="1500"/>
              </a:lnSpc>
            </a:pP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実際に職場で困っている問題行動でロールプレイングを行い、「わかる」から「できる」までにブラッシュアップし、明日からの部下指導に活かせるようにいたします。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79C275D-57BC-42CD-BE27-CBA647423EAE}"/>
              </a:ext>
            </a:extLst>
          </p:cNvPr>
          <p:cNvSpPr txBox="1"/>
          <p:nvPr/>
        </p:nvSpPr>
        <p:spPr>
          <a:xfrm>
            <a:off x="314534" y="3652453"/>
            <a:ext cx="2497933" cy="342000"/>
          </a:xfrm>
          <a:prstGeom prst="rect">
            <a:avLst/>
          </a:prstGeom>
          <a:solidFill>
            <a:srgbClr val="56871B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よくあるお悩み・解決できること</a:t>
            </a:r>
          </a:p>
        </p:txBody>
      </p:sp>
      <p:pic>
        <p:nvPicPr>
          <p:cNvPr id="1026" name="Picture 2" descr="次元上昇リーダーシップ7つの秘宝【完全無料メール講座】 | 株式会社エトス">
            <a:extLst>
              <a:ext uri="{FF2B5EF4-FFF2-40B4-BE49-F238E27FC236}">
                <a16:creationId xmlns:a16="http://schemas.microsoft.com/office/drawing/2014/main" id="{A685AA16-99A7-4335-B0C7-6A3D212E0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219" y="1063653"/>
            <a:ext cx="2390266" cy="170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BC61AC1-EF81-4B76-875D-E345B6639029}"/>
              </a:ext>
            </a:extLst>
          </p:cNvPr>
          <p:cNvSpPr txBox="1"/>
          <p:nvPr/>
        </p:nvSpPr>
        <p:spPr>
          <a:xfrm>
            <a:off x="141411" y="1306473"/>
            <a:ext cx="45025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この研修は、</a:t>
            </a:r>
            <a:r>
              <a:rPr kumimoji="1" lang="ja-JP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日常的な部下への</a:t>
            </a: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注意の仕方を</a:t>
            </a:r>
            <a:r>
              <a:rPr kumimoji="1" lang="ja-JP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身につけたい方</a:t>
            </a: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対象の研修です。</a:t>
            </a: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職場で少し「マズイな」と思っていることを放っておけば、こうしたことは周囲に悪影響を与えてしまいます。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こ</a:t>
            </a: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の問題行動</a:t>
            </a:r>
            <a:r>
              <a:rPr kumimoji="0" lang="ja-JP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を注意していくのは、リーダーの大切な仕事です。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この研修では、パワハラとは一線を画す注意やアドバイスの仕方を学びます。</a:t>
            </a:r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4EDBBD3-DBE7-4379-969E-FC9C691F0D4D}"/>
              </a:ext>
            </a:extLst>
          </p:cNvPr>
          <p:cNvSpPr txBox="1"/>
          <p:nvPr/>
        </p:nvSpPr>
        <p:spPr>
          <a:xfrm>
            <a:off x="314534" y="7826210"/>
            <a:ext cx="2497933" cy="338400"/>
          </a:xfrm>
          <a:prstGeom prst="rect">
            <a:avLst/>
          </a:prstGeom>
          <a:solidFill>
            <a:srgbClr val="56871B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SS</a:t>
            </a:r>
            <a:r>
              <a:rPr lang="ja-JP" altLang="en-US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ブレインの研修の特徴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25E841-BE3C-469E-8A47-9E4095B9F7C4}"/>
              </a:ext>
            </a:extLst>
          </p:cNvPr>
          <p:cNvSpPr txBox="1"/>
          <p:nvPr/>
        </p:nvSpPr>
        <p:spPr>
          <a:xfrm>
            <a:off x="300071" y="8222473"/>
            <a:ext cx="323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ja-JP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私たちは、研修前には経営者・上司の方に現状で困っていること、どう改善したいのかを具体的に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ja-JP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お聞きした上で、経営者・上司の方に代わりお伝えします。また講義も一般的な話ではなく、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ja-JP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現実に起きている問題や弊社での事例を紹介し、本人の気付きを促します。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ja-JP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研修後、リーダーはリーダーとしての自信をつけ、正しく振舞うことができるようになります</a:t>
            </a: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0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7EA056E2-1D84-40DE-AD23-3D8E317385C5}"/>
              </a:ext>
            </a:extLst>
          </p:cNvPr>
          <p:cNvSpPr txBox="1"/>
          <p:nvPr/>
        </p:nvSpPr>
        <p:spPr>
          <a:xfrm>
            <a:off x="314533" y="2901699"/>
            <a:ext cx="2497933" cy="338554"/>
          </a:xfrm>
          <a:prstGeom prst="rect">
            <a:avLst/>
          </a:prstGeom>
          <a:solidFill>
            <a:srgbClr val="56871B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対象者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1486B01-42F8-4348-8922-6652C96ACCB5}"/>
              </a:ext>
            </a:extLst>
          </p:cNvPr>
          <p:cNvSpPr txBox="1"/>
          <p:nvPr/>
        </p:nvSpPr>
        <p:spPr>
          <a:xfrm>
            <a:off x="350448" y="3223288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部下指導を任されている方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■部下指導力を強化したい方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7992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4553</TotalTime>
  <Words>714</Words>
  <Application>Microsoft Office PowerPoint</Application>
  <PresentationFormat>ユーザー設定</PresentationFormat>
  <Paragraphs>67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ＭＳ Ｐゴシック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Fujimoto Hidetoshi</dc:creator>
  <cp:lastModifiedBy>中村　裕子 中村 YN.</cp:lastModifiedBy>
  <cp:revision>405</cp:revision>
  <cp:lastPrinted>2019-06-11T02:55:14Z</cp:lastPrinted>
  <dcterms:created xsi:type="dcterms:W3CDTF">2014-02-04T08:28:04Z</dcterms:created>
  <dcterms:modified xsi:type="dcterms:W3CDTF">2021-03-25T01:11:24Z</dcterms:modified>
</cp:coreProperties>
</file>