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59675" cy="10836275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4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CC7B"/>
    <a:srgbClr val="9EFEA3"/>
    <a:srgbClr val="EDF7EF"/>
    <a:srgbClr val="FEF1DA"/>
    <a:srgbClr val="04CC38"/>
    <a:srgbClr val="8EE49C"/>
    <a:srgbClr val="4CD452"/>
    <a:srgbClr val="F68426"/>
    <a:srgbClr val="FC542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85" autoAdjust="0"/>
  </p:normalViewPr>
  <p:slideViewPr>
    <p:cSldViewPr>
      <p:cViewPr>
        <p:scale>
          <a:sx n="96" d="100"/>
          <a:sy n="96" d="100"/>
        </p:scale>
        <p:origin x="1038" y="-2598"/>
      </p:cViewPr>
      <p:guideLst>
        <p:guide orient="horz" pos="3414"/>
        <p:guide pos="2382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6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6FDA2DE-6BAF-41A9-8995-9E4069D71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AF56B2-FBF4-42BB-A94D-B178962C3A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98958B9-BA3E-4566-8034-CCFAFF50896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8EBF71-7C7E-4E73-A8D3-E36BE770E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7744D3-B19E-4079-B942-9EF3E9745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0304B7B-6BC9-4C1A-A3E7-01283087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78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2" y="1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/>
          <a:lstStyle>
            <a:lvl1pPr algn="r">
              <a:defRPr sz="1100"/>
            </a:lvl1pPr>
          </a:lstStyle>
          <a:p>
            <a:fld id="{47BC5804-AA4C-4CEF-9E6C-C83F7D6993ED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1243013"/>
            <a:ext cx="23399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9" tIns="46094" rIns="92189" bIns="46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3359"/>
            <a:ext cx="5446723" cy="3913363"/>
          </a:xfrm>
          <a:prstGeom prst="rect">
            <a:avLst/>
          </a:prstGeom>
        </p:spPr>
        <p:txBody>
          <a:bodyPr vert="horz" lIns="92189" tIns="46094" rIns="92189" bIns="460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2" y="9440373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 anchor="b"/>
          <a:lstStyle>
            <a:lvl1pPr algn="r">
              <a:defRPr sz="1100"/>
            </a:lvl1pPr>
          </a:lstStyle>
          <a:p>
            <a:fld id="{B6D789A6-0433-4DAB-8D87-17039962E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0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66275"/>
            <a:ext cx="6425724" cy="232277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3" y="6140558"/>
            <a:ext cx="5291773" cy="27692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9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4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83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5" y="579445"/>
            <a:ext cx="1275696" cy="123262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4" y="579445"/>
            <a:ext cx="3701091" cy="123262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3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963313"/>
            <a:ext cx="6425724" cy="2152205"/>
          </a:xfrm>
        </p:spPr>
        <p:txBody>
          <a:bodyPr anchor="t"/>
          <a:lstStyle>
            <a:lvl1pPr algn="l">
              <a:defRPr sz="441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92877"/>
            <a:ext cx="6425724" cy="2370433"/>
          </a:xfrm>
        </p:spPr>
        <p:txBody>
          <a:bodyPr anchor="b"/>
          <a:lstStyle>
            <a:lvl1pPr marL="0" indent="0">
              <a:buNone/>
              <a:defRPr sz="2208">
                <a:solidFill>
                  <a:schemeClr val="tx1">
                    <a:tint val="75000"/>
                  </a:schemeClr>
                </a:solidFill>
              </a:defRPr>
            </a:lvl1pPr>
            <a:lvl2pPr marL="504948" indent="0">
              <a:buNone/>
              <a:defRPr sz="1988">
                <a:solidFill>
                  <a:schemeClr val="tx1">
                    <a:tint val="75000"/>
                  </a:schemeClr>
                </a:solidFill>
              </a:defRPr>
            </a:lvl2pPr>
            <a:lvl3pPr marL="1009895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3pPr>
            <a:lvl4pPr marL="151484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9789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473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968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4632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958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0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1" y="3371290"/>
            <a:ext cx="2488394" cy="9534417"/>
          </a:xfrm>
        </p:spPr>
        <p:txBody>
          <a:bodyPr/>
          <a:lstStyle>
            <a:lvl1pPr>
              <a:defRPr sz="3093"/>
            </a:lvl1pPr>
            <a:lvl2pPr>
              <a:defRPr sz="2649"/>
            </a:lvl2pPr>
            <a:lvl3pPr>
              <a:defRPr sz="2208"/>
            </a:lvl3pPr>
            <a:lvl4pPr>
              <a:defRPr sz="1988"/>
            </a:lvl4pPr>
            <a:lvl5pPr>
              <a:defRPr sz="1988"/>
            </a:lvl5pPr>
            <a:lvl6pPr>
              <a:defRPr sz="1988"/>
            </a:lvl6pPr>
            <a:lvl7pPr>
              <a:defRPr sz="1988"/>
            </a:lvl7pPr>
            <a:lvl8pPr>
              <a:defRPr sz="1988"/>
            </a:lvl8pPr>
            <a:lvl9pPr>
              <a:defRPr sz="19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7" y="3371290"/>
            <a:ext cx="2488394" cy="9534417"/>
          </a:xfrm>
        </p:spPr>
        <p:txBody>
          <a:bodyPr/>
          <a:lstStyle>
            <a:lvl1pPr>
              <a:defRPr sz="3093"/>
            </a:lvl1pPr>
            <a:lvl2pPr>
              <a:defRPr sz="2649"/>
            </a:lvl2pPr>
            <a:lvl3pPr>
              <a:defRPr sz="2208"/>
            </a:lvl3pPr>
            <a:lvl4pPr>
              <a:defRPr sz="1988"/>
            </a:lvl4pPr>
            <a:lvl5pPr>
              <a:defRPr sz="1988"/>
            </a:lvl5pPr>
            <a:lvl6pPr>
              <a:defRPr sz="1988"/>
            </a:lvl6pPr>
            <a:lvl7pPr>
              <a:defRPr sz="1988"/>
            </a:lvl7pPr>
            <a:lvl8pPr>
              <a:defRPr sz="1988"/>
            </a:lvl8pPr>
            <a:lvl9pPr>
              <a:defRPr sz="19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5" y="433957"/>
            <a:ext cx="6803708" cy="180604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425626"/>
            <a:ext cx="3340169" cy="1010883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948" indent="0">
              <a:buNone/>
              <a:defRPr sz="2208" b="1"/>
            </a:lvl2pPr>
            <a:lvl3pPr marL="1009895" indent="0">
              <a:buNone/>
              <a:defRPr sz="1988" b="1"/>
            </a:lvl3pPr>
            <a:lvl4pPr marL="1514843" indent="0">
              <a:buNone/>
              <a:defRPr sz="1767" b="1"/>
            </a:lvl4pPr>
            <a:lvl5pPr marL="2019789" indent="0">
              <a:buNone/>
              <a:defRPr sz="1767" b="1"/>
            </a:lvl5pPr>
            <a:lvl6pPr marL="2524737" indent="0">
              <a:buNone/>
              <a:defRPr sz="1767" b="1"/>
            </a:lvl6pPr>
            <a:lvl7pPr marL="3029685" indent="0">
              <a:buNone/>
              <a:defRPr sz="1767" b="1"/>
            </a:lvl7pPr>
            <a:lvl8pPr marL="3534632" indent="0">
              <a:buNone/>
              <a:defRPr sz="1767" b="1"/>
            </a:lvl8pPr>
            <a:lvl9pPr marL="4039580" indent="0">
              <a:buNone/>
              <a:defRPr sz="176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6" y="3436504"/>
            <a:ext cx="3340169" cy="6243401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8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6" y="2425626"/>
            <a:ext cx="3341481" cy="1010883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948" indent="0">
              <a:buNone/>
              <a:defRPr sz="2208" b="1"/>
            </a:lvl2pPr>
            <a:lvl3pPr marL="1009895" indent="0">
              <a:buNone/>
              <a:defRPr sz="1988" b="1"/>
            </a:lvl3pPr>
            <a:lvl4pPr marL="1514843" indent="0">
              <a:buNone/>
              <a:defRPr sz="1767" b="1"/>
            </a:lvl4pPr>
            <a:lvl5pPr marL="2019789" indent="0">
              <a:buNone/>
              <a:defRPr sz="1767" b="1"/>
            </a:lvl5pPr>
            <a:lvl6pPr marL="2524737" indent="0">
              <a:buNone/>
              <a:defRPr sz="1767" b="1"/>
            </a:lvl6pPr>
            <a:lvl7pPr marL="3029685" indent="0">
              <a:buNone/>
              <a:defRPr sz="1767" b="1"/>
            </a:lvl7pPr>
            <a:lvl8pPr marL="3534632" indent="0">
              <a:buNone/>
              <a:defRPr sz="1767" b="1"/>
            </a:lvl8pPr>
            <a:lvl9pPr marL="4039580" indent="0">
              <a:buNone/>
              <a:defRPr sz="176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6" y="3436504"/>
            <a:ext cx="3341481" cy="6243401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8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46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3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8" y="431448"/>
            <a:ext cx="2487081" cy="1836148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6" y="431449"/>
            <a:ext cx="4226069" cy="9248461"/>
          </a:xfrm>
        </p:spPr>
        <p:txBody>
          <a:bodyPr/>
          <a:lstStyle>
            <a:lvl1pPr>
              <a:defRPr sz="3535"/>
            </a:lvl1pPr>
            <a:lvl2pPr>
              <a:defRPr sz="3093"/>
            </a:lvl2pPr>
            <a:lvl3pPr>
              <a:defRPr sz="2649"/>
            </a:lvl3pPr>
            <a:lvl4pPr>
              <a:defRPr sz="2208"/>
            </a:lvl4pPr>
            <a:lvl5pPr>
              <a:defRPr sz="2208"/>
            </a:lvl5pPr>
            <a:lvl6pPr>
              <a:defRPr sz="2208"/>
            </a:lvl6pPr>
            <a:lvl7pPr>
              <a:defRPr sz="2208"/>
            </a:lvl7pPr>
            <a:lvl8pPr>
              <a:defRPr sz="2208"/>
            </a:lvl8pPr>
            <a:lvl9pPr>
              <a:defRPr sz="2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8" y="2267593"/>
            <a:ext cx="2487081" cy="7412314"/>
          </a:xfrm>
        </p:spPr>
        <p:txBody>
          <a:bodyPr/>
          <a:lstStyle>
            <a:lvl1pPr marL="0" indent="0">
              <a:buNone/>
              <a:defRPr sz="1545"/>
            </a:lvl1pPr>
            <a:lvl2pPr marL="504948" indent="0">
              <a:buNone/>
              <a:defRPr sz="1324"/>
            </a:lvl2pPr>
            <a:lvl3pPr marL="1009895" indent="0">
              <a:buNone/>
              <a:defRPr sz="1104"/>
            </a:lvl3pPr>
            <a:lvl4pPr marL="1514843" indent="0">
              <a:buNone/>
              <a:defRPr sz="994"/>
            </a:lvl4pPr>
            <a:lvl5pPr marL="2019789" indent="0">
              <a:buNone/>
              <a:defRPr sz="994"/>
            </a:lvl5pPr>
            <a:lvl6pPr marL="2524737" indent="0">
              <a:buNone/>
              <a:defRPr sz="994"/>
            </a:lvl6pPr>
            <a:lvl7pPr marL="3029685" indent="0">
              <a:buNone/>
              <a:defRPr sz="994"/>
            </a:lvl7pPr>
            <a:lvl8pPr marL="3534632" indent="0">
              <a:buNone/>
              <a:defRPr sz="994"/>
            </a:lvl8pPr>
            <a:lvl9pPr marL="4039580" indent="0">
              <a:buNone/>
              <a:defRPr sz="9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40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1" y="7585396"/>
            <a:ext cx="4535805" cy="895499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1" y="968242"/>
            <a:ext cx="4535805" cy="6501765"/>
          </a:xfrm>
        </p:spPr>
        <p:txBody>
          <a:bodyPr/>
          <a:lstStyle>
            <a:lvl1pPr marL="0" indent="0">
              <a:buNone/>
              <a:defRPr sz="3535"/>
            </a:lvl1pPr>
            <a:lvl2pPr marL="504948" indent="0">
              <a:buNone/>
              <a:defRPr sz="3093"/>
            </a:lvl2pPr>
            <a:lvl3pPr marL="1009895" indent="0">
              <a:buNone/>
              <a:defRPr sz="2649"/>
            </a:lvl3pPr>
            <a:lvl4pPr marL="1514843" indent="0">
              <a:buNone/>
              <a:defRPr sz="2208"/>
            </a:lvl4pPr>
            <a:lvl5pPr marL="2019789" indent="0">
              <a:buNone/>
              <a:defRPr sz="2208"/>
            </a:lvl5pPr>
            <a:lvl6pPr marL="2524737" indent="0">
              <a:buNone/>
              <a:defRPr sz="2208"/>
            </a:lvl6pPr>
            <a:lvl7pPr marL="3029685" indent="0">
              <a:buNone/>
              <a:defRPr sz="2208"/>
            </a:lvl7pPr>
            <a:lvl8pPr marL="3534632" indent="0">
              <a:buNone/>
              <a:defRPr sz="2208"/>
            </a:lvl8pPr>
            <a:lvl9pPr marL="4039580" indent="0">
              <a:buNone/>
              <a:defRPr sz="220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1" y="8480894"/>
            <a:ext cx="4535805" cy="1271756"/>
          </a:xfrm>
        </p:spPr>
        <p:txBody>
          <a:bodyPr/>
          <a:lstStyle>
            <a:lvl1pPr marL="0" indent="0">
              <a:buNone/>
              <a:defRPr sz="1545"/>
            </a:lvl1pPr>
            <a:lvl2pPr marL="504948" indent="0">
              <a:buNone/>
              <a:defRPr sz="1324"/>
            </a:lvl2pPr>
            <a:lvl3pPr marL="1009895" indent="0">
              <a:buNone/>
              <a:defRPr sz="1104"/>
            </a:lvl3pPr>
            <a:lvl4pPr marL="1514843" indent="0">
              <a:buNone/>
              <a:defRPr sz="994"/>
            </a:lvl4pPr>
            <a:lvl5pPr marL="2019789" indent="0">
              <a:buNone/>
              <a:defRPr sz="994"/>
            </a:lvl5pPr>
            <a:lvl6pPr marL="2524737" indent="0">
              <a:buNone/>
              <a:defRPr sz="994"/>
            </a:lvl6pPr>
            <a:lvl7pPr marL="3029685" indent="0">
              <a:buNone/>
              <a:defRPr sz="994"/>
            </a:lvl7pPr>
            <a:lvl8pPr marL="3534632" indent="0">
              <a:buNone/>
              <a:defRPr sz="994"/>
            </a:lvl8pPr>
            <a:lvl9pPr marL="4039580" indent="0">
              <a:buNone/>
              <a:defRPr sz="9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5" y="433957"/>
            <a:ext cx="6803708" cy="1806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5" y="2528467"/>
            <a:ext cx="6803708" cy="7151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6" y="10043625"/>
            <a:ext cx="1763924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91" y="10043625"/>
            <a:ext cx="2393896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10043625"/>
            <a:ext cx="1763924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09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9895" rtl="0" eaLnBrk="1" latinLnBrk="0" hangingPunct="1">
        <a:spcBef>
          <a:spcPct val="0"/>
        </a:spcBef>
        <a:buNone/>
        <a:defRPr kumimoji="1" sz="4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710" indent="-378710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35" kern="1200">
          <a:solidFill>
            <a:schemeClr val="tx1"/>
          </a:solidFill>
          <a:latin typeface="+mn-lt"/>
          <a:ea typeface="+mn-ea"/>
          <a:cs typeface="+mn-cs"/>
        </a:defRPr>
      </a:lvl1pPr>
      <a:lvl2pPr marL="820539" indent="-315591" algn="l" defTabSz="1009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93" kern="1200">
          <a:solidFill>
            <a:schemeClr val="tx1"/>
          </a:solidFill>
          <a:latin typeface="+mn-lt"/>
          <a:ea typeface="+mn-ea"/>
          <a:cs typeface="+mn-cs"/>
        </a:defRPr>
      </a:lvl2pPr>
      <a:lvl3pPr marL="1262369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49" kern="1200">
          <a:solidFill>
            <a:schemeClr val="tx1"/>
          </a:solidFill>
          <a:latin typeface="+mn-lt"/>
          <a:ea typeface="+mn-ea"/>
          <a:cs typeface="+mn-cs"/>
        </a:defRPr>
      </a:lvl3pPr>
      <a:lvl4pPr marL="1767317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4pPr>
      <a:lvl5pPr marL="2272264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5pPr>
      <a:lvl6pPr marL="2777211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6pPr>
      <a:lvl7pPr marL="3282159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7pPr>
      <a:lvl8pPr marL="3787106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8pPr>
      <a:lvl9pPr marL="4292054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1pPr>
      <a:lvl2pPr marL="504948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2pPr>
      <a:lvl3pPr marL="1009895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3pPr>
      <a:lvl4pPr marL="1514843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4pPr>
      <a:lvl5pPr marL="2019789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5pPr>
      <a:lvl6pPr marL="2524737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6pPr>
      <a:lvl7pPr marL="3029685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7pPr>
      <a:lvl8pPr marL="3534632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8pPr>
      <a:lvl9pPr marL="4039580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1153596" y="10086322"/>
            <a:ext cx="2808312" cy="661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/>
              <a:t>戦力強化・売上向上を社員研修で実現する</a:t>
            </a:r>
            <a:endParaRPr kumimoji="1" lang="en-US" altLang="ja-JP" sz="800" dirty="0"/>
          </a:p>
          <a:p>
            <a:r>
              <a:rPr kumimoji="0" lang="ja-JP" altLang="en-US" sz="1800" b="1" dirty="0">
                <a:solidFill>
                  <a:srgbClr val="0070C0"/>
                </a:solidFill>
                <a:ea typeface="ＭＳ Ｐゴシック" panose="020B0600070205080204" pitchFamily="50" charset="-128"/>
              </a:rPr>
              <a:t>株式会社ＳＳブレイン</a:t>
            </a:r>
            <a:endParaRPr kumimoji="0" lang="en-US" altLang="ja-JP" sz="1800" b="1" dirty="0">
              <a:solidFill>
                <a:srgbClr val="0070C0"/>
              </a:solidFill>
              <a:ea typeface="ＭＳ Ｐゴシック" panose="020B0600070205080204" pitchFamily="50" charset="-128"/>
            </a:endParaRPr>
          </a:p>
          <a:p>
            <a:r>
              <a:rPr lang="en-US" altLang="ja-JP" sz="1100" dirty="0">
                <a:latin typeface="+mj-ea"/>
                <a:ea typeface="+mj-ea"/>
              </a:rPr>
              <a:t>www</a:t>
            </a:r>
            <a:r>
              <a:rPr kumimoji="1" lang="en-US" altLang="ja-JP" sz="1100" dirty="0">
                <a:latin typeface="+mj-ea"/>
                <a:ea typeface="+mj-ea"/>
              </a:rPr>
              <a:t>.ss-brain.com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pic>
        <p:nvPicPr>
          <p:cNvPr id="42" name="図 4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8" y="10080593"/>
            <a:ext cx="1008112" cy="5060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-252612" y="-196180"/>
            <a:ext cx="8208913" cy="2881512"/>
          </a:xfrm>
          <a:prstGeom prst="rect">
            <a:avLst/>
          </a:prstGeom>
          <a:solidFill>
            <a:srgbClr val="ED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55125" y="8668682"/>
            <a:ext cx="3614143" cy="68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■受講料：１名様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33,000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＊消費税込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■会場：弊社会議室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448530" y="-86928"/>
            <a:ext cx="847815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中小企業版　</a:t>
            </a:r>
            <a:r>
              <a:rPr lang="ja-JP" altLang="en-US" sz="3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リーダーシップ研修②</a:t>
            </a:r>
            <a:r>
              <a:rPr lang="ja-JP" altLang="en-US" sz="32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32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～成果を出すための部下指導～</a:t>
            </a:r>
            <a:endParaRPr lang="en-US" altLang="ja-JP" sz="28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55126" y="2976118"/>
            <a:ext cx="3384377" cy="2551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ja-JP" sz="1050" dirty="0"/>
          </a:p>
          <a:p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オリエンテーション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</a:t>
            </a:r>
            <a:r>
              <a:rPr kumimoji="1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自己紹介</a:t>
            </a:r>
            <a:endParaRPr kumimoji="1" lang="ja-JP" altLang="ja-JP" sz="105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①現状抱えている悩みや課題　②１～３年後の目標</a:t>
            </a:r>
            <a:endParaRPr kumimoji="1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③この研修に対する期待</a:t>
            </a:r>
            <a:endParaRPr lang="en-US" altLang="ja-JP" sz="105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kumimoji="1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kumimoji="1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部下指導の仕方｜注意・アドバイス</a:t>
            </a:r>
            <a:endParaRPr kumimoji="1" lang="ja-JP" altLang="ja-JP" sz="105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</a:t>
            </a: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部下のここが気になる</a:t>
            </a:r>
            <a:endParaRPr kumimoji="1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注意をするのは、リーダーの大事な仕事</a:t>
            </a:r>
            <a:endParaRPr kumimoji="1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③パワハラにならない注意の仕方</a:t>
            </a:r>
            <a:endParaRPr kumimoji="1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④ワーク｜部下への注意の仕方</a:t>
            </a:r>
            <a:endParaRPr kumimoji="1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kumimoji="1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kumimoji="1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部下指導の仕方｜仕事の指導</a:t>
            </a:r>
            <a:endParaRPr kumimoji="1" lang="ja-JP" altLang="ja-JP" sz="105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①指導の３つのポイント</a:t>
            </a:r>
            <a:endParaRPr lang="en-US" altLang="ja-JP" sz="105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②やる気を引き出す指導の仕方</a:t>
            </a:r>
            <a:endParaRPr kumimoji="1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③分解して伝える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④ワーク｜部下に仕事の重要性・期待を伝える</a:t>
            </a:r>
            <a:endParaRPr lang="en-US" altLang="ja-JP" sz="105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4" y="2740480"/>
            <a:ext cx="2497933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研修の流れ　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13:30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17:00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3" y="8386463"/>
            <a:ext cx="2497933" cy="338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受講料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261D96-DF13-4F2A-8AA5-88CED55B84AF}"/>
              </a:ext>
            </a:extLst>
          </p:cNvPr>
          <p:cNvSpPr txBox="1"/>
          <p:nvPr/>
        </p:nvSpPr>
        <p:spPr>
          <a:xfrm>
            <a:off x="3855125" y="6005321"/>
            <a:ext cx="3384377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ＳＳブレイン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戦力強化トレーナー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関美分・鈴木ゆかり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リーダー主任養成研修等、社員研修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の第一人者。二人とも２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年以上の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講師経歴を持つ。クライアントの意向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を研修に反映させながら、きめ細やか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な指導を行なう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研修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スタイルは、定評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があり、リピートも多い。著書は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「利益を生み出す主婦パートを育てる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すごい方法」（東洋経済新報社）がある。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4" y="5833132"/>
            <a:ext cx="2498400" cy="338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講師紹介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696" y="5833132"/>
            <a:ext cx="999907" cy="77502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097" y="7073130"/>
            <a:ext cx="562304" cy="814046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6100761" y="6675951"/>
            <a:ext cx="1350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関美分　　鈴木ゆかり</a:t>
            </a:r>
          </a:p>
        </p:txBody>
      </p:sp>
      <p:sp>
        <p:nvSpPr>
          <p:cNvPr id="27" name="ホームベース 26"/>
          <p:cNvSpPr/>
          <p:nvPr/>
        </p:nvSpPr>
        <p:spPr>
          <a:xfrm>
            <a:off x="257698" y="9517509"/>
            <a:ext cx="4494443" cy="45117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242873" y="9565879"/>
            <a:ext cx="44867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こちらの研修は随時開催しております。ご希望の日をお問合せ下さい。</a:t>
            </a:r>
            <a:endParaRPr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その他、ご相談に応じますので、お気軽にお問い合わせください！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766966" y="9496629"/>
            <a:ext cx="2594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☎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053-455-3178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（担当：関・鈴木）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160EC45-E79F-4129-93C3-CEBE0337CFF9}"/>
              </a:ext>
            </a:extLst>
          </p:cNvPr>
          <p:cNvSpPr txBox="1"/>
          <p:nvPr/>
        </p:nvSpPr>
        <p:spPr>
          <a:xfrm>
            <a:off x="3886405" y="10078773"/>
            <a:ext cx="356526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430-0939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静岡県浜松市中区連尺町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307‐14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浜松連尺ビル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504</a:t>
            </a: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TEL.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053-455-3178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FAX.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053-455-6850</a:t>
            </a: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E-mail. ss-brain@ss-brain.com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AECD3A-F5E5-452D-8B09-04103F6F5A40}"/>
              </a:ext>
            </a:extLst>
          </p:cNvPr>
          <p:cNvSpPr txBox="1"/>
          <p:nvPr/>
        </p:nvSpPr>
        <p:spPr>
          <a:xfrm>
            <a:off x="300072" y="3702410"/>
            <a:ext cx="3237293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社長のお困りごとは、「お金と人」。なかでもほぼ全員、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職場のリーダー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に対する悩みを抱えています。</a:t>
            </a:r>
            <a:endParaRPr kumimoji="1" lang="en-US" altLang="ja-JP" sz="1050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✅　そもそもリーダーが自分の立場や役割をわ</a:t>
            </a:r>
            <a:endParaRPr kumimoji="1" lang="en-US" altLang="ja-JP" sz="1050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かっていない。組織の調整役だと思っている。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✅　プレイヤーになっており、部下の育成がお</a:t>
            </a:r>
            <a:endParaRPr kumimoji="1" lang="en-US" altLang="ja-JP" sz="1050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ろそかになっている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が育っていない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✅　部下に注意ができない、しかたなく社長が</a:t>
            </a:r>
            <a:endParaRPr kumimoji="1" lang="en-US" altLang="ja-JP" sz="1050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現場のスタッフに直接注意をし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いる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私たちは、多くの企業に伺い、お困りごとを聞き、何百とこなした研修を通じて、中小企業のリーダーにとって、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部下指導のいったい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何がボトルネックなのかを研究し、分かったことがあります。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そのボトルネックは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ただ一つ。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部下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にどのようなコミュニケーションを取ったらいいのか、正しい</a:t>
            </a:r>
            <a:r>
              <a:rPr kumimoji="1" lang="en-US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型</a:t>
            </a:r>
            <a:r>
              <a:rPr kumimoji="1" lang="en-US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を知らない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この研修では、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このボトルネックを解決します。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実際に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リーダー</a:t>
            </a:r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の方が、この研修に参加すると次にように話しています。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b="1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b="1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どうして自分の下でが部下が育たないのか、そ</a:t>
            </a:r>
            <a:endParaRPr kumimoji="1" lang="en-US" altLang="ja-JP" sz="1050" b="1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en-US" sz="1050" b="1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の理由が分かった。教わったことを現場でや</a:t>
            </a:r>
            <a:endParaRPr kumimoji="1" lang="en-US" altLang="ja-JP" sz="1050" b="1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b="1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っていこうという気持ちになった</a:t>
            </a:r>
            <a:endParaRPr kumimoji="1" lang="en-US" altLang="ja-JP" sz="1050" b="1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今まで注意できなかったが、どのように注意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すればいいのか方法が分かった</a:t>
            </a:r>
            <a:endParaRPr kumimoji="1" lang="en-US" altLang="ja-JP" sz="1050" b="1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79C275D-57BC-42CD-BE27-CBA647423EAE}"/>
              </a:ext>
            </a:extLst>
          </p:cNvPr>
          <p:cNvSpPr txBox="1"/>
          <p:nvPr/>
        </p:nvSpPr>
        <p:spPr>
          <a:xfrm>
            <a:off x="300071" y="3351320"/>
            <a:ext cx="2497933" cy="338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よくあるお悩み・解決できること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AF66164-5377-46D2-ADBB-737D784E30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926" y="990291"/>
            <a:ext cx="2356052" cy="16723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1C7BB9-301A-49D9-AAEA-851B30F88631}"/>
              </a:ext>
            </a:extLst>
          </p:cNvPr>
          <p:cNvSpPr txBox="1"/>
          <p:nvPr/>
        </p:nvSpPr>
        <p:spPr>
          <a:xfrm>
            <a:off x="509153" y="1461941"/>
            <a:ext cx="3991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9550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中小企業の管理職が必ず知っておいてほしい、</a:t>
            </a:r>
            <a:endParaRPr kumimoji="1" lang="en-US" altLang="ja-JP" sz="1400" b="0" i="0" u="none" strike="noStrike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9550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中小企業に特化した「</a:t>
            </a:r>
            <a:r>
              <a:rPr kumimoji="1" lang="ja-JP" altLang="en-US" sz="1400" b="0" i="0" u="none" strike="noStrike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部下指導」</a:t>
            </a:r>
            <a:endParaRPr kumimoji="1" lang="en-US" altLang="ja-JP" sz="1400" b="0" i="0" u="none" strike="noStrike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9550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「部下とのコミュニケーションの取り方」</a:t>
            </a:r>
            <a:endParaRPr kumimoji="1" lang="en-US" altLang="ja-JP" sz="1400" b="0" i="0" u="none" strike="noStrike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9550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を１日で習得します。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C50C32D-60B7-4DFB-8CF7-FBC47C407748}"/>
              </a:ext>
            </a:extLst>
          </p:cNvPr>
          <p:cNvSpPr txBox="1"/>
          <p:nvPr/>
        </p:nvSpPr>
        <p:spPr>
          <a:xfrm>
            <a:off x="300071" y="2739206"/>
            <a:ext cx="2498400" cy="338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対象者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15EF77-A04F-4948-83AB-0C9AD80771AA}"/>
              </a:ext>
            </a:extLst>
          </p:cNvPr>
          <p:cNvSpPr txBox="1"/>
          <p:nvPr/>
        </p:nvSpPr>
        <p:spPr>
          <a:xfrm>
            <a:off x="300072" y="3085155"/>
            <a:ext cx="2417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・自分の部下がいる方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C0F491B-184B-496B-A704-A70C257F2FB6}"/>
              </a:ext>
            </a:extLst>
          </p:cNvPr>
          <p:cNvSpPr txBox="1"/>
          <p:nvPr/>
        </p:nvSpPr>
        <p:spPr>
          <a:xfrm>
            <a:off x="300071" y="7788709"/>
            <a:ext cx="2498400" cy="338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SS</a:t>
            </a:r>
            <a:r>
              <a: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ブレインの研修の特徴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81C81C-FCC1-48CD-9DEB-782C18D9D405}"/>
              </a:ext>
            </a:extLst>
          </p:cNvPr>
          <p:cNvSpPr txBox="1"/>
          <p:nvPr/>
        </p:nvSpPr>
        <p:spPr>
          <a:xfrm>
            <a:off x="300071" y="8157468"/>
            <a:ext cx="323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私たちは、研修前には経営者・上司の方に現状で困っていること、どう改善したいのかを具体的に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お聞きした上で、経営者・上司の方に代わりお伝えします。また講義も一般的な話ではなく、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 eaLnBrk="1" latinLnBrk="0" hangingPunct="1"/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現実に起きている問題や弊社での事例を紹介し、本人の気付きを促します。</a:t>
            </a:r>
            <a:endParaRPr lang="ja-JP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ja-JP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研修後、リーダーはリーダーとしての自信をつけ、正しく振舞うことができるようになります</a:t>
            </a:r>
            <a:r>
              <a:rPr kumimoji="1" lang="ja-JP" altLang="en-US" sz="1050" kern="12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050" kern="12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99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4456</TotalTime>
  <Words>712</Words>
  <Application>Microsoft Office PowerPoint</Application>
  <PresentationFormat>ユーザー設定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Fujimoto Hidetoshi</dc:creator>
  <cp:lastModifiedBy>中村　裕子 中村 YN.</cp:lastModifiedBy>
  <cp:revision>401</cp:revision>
  <cp:lastPrinted>2020-12-21T04:11:51Z</cp:lastPrinted>
  <dcterms:created xsi:type="dcterms:W3CDTF">2014-02-04T08:28:04Z</dcterms:created>
  <dcterms:modified xsi:type="dcterms:W3CDTF">2021-03-25T01:08:43Z</dcterms:modified>
</cp:coreProperties>
</file>