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559675" cy="10836275"/>
  <p:notesSz cx="6807200" cy="99393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4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4FD"/>
    <a:srgbClr val="63A6F7"/>
    <a:srgbClr val="0A60C8"/>
    <a:srgbClr val="1177F3"/>
    <a:srgbClr val="549DF6"/>
    <a:srgbClr val="3089F4"/>
    <a:srgbClr val="04CC7B"/>
    <a:srgbClr val="9EFEA3"/>
    <a:srgbClr val="EDF7EF"/>
    <a:srgbClr val="FEF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85" autoAdjust="0"/>
  </p:normalViewPr>
  <p:slideViewPr>
    <p:cSldViewPr>
      <p:cViewPr>
        <p:scale>
          <a:sx n="98" d="100"/>
          <a:sy n="98" d="100"/>
        </p:scale>
        <p:origin x="990" y="-3678"/>
      </p:cViewPr>
      <p:guideLst>
        <p:guide orient="horz" pos="3414"/>
        <p:guide pos="2382"/>
      </p:guideLst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69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6FDA2DE-6BAF-41A9-8995-9E4069D713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AF56B2-FBF4-42BB-A94D-B178962C3A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98958B9-BA3E-4566-8034-CCFAFF50896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8EBF71-7C7E-4E73-A8D3-E36BE770E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7744D3-B19E-4079-B942-9EF3E97456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0304B7B-6BC9-4C1A-A3E7-01283087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78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2" y="1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/>
          <a:lstStyle>
            <a:lvl1pPr algn="r">
              <a:defRPr sz="1100"/>
            </a:lvl1pPr>
          </a:lstStyle>
          <a:p>
            <a:fld id="{47BC5804-AA4C-4CEF-9E6C-C83F7D6993ED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3613" y="1243013"/>
            <a:ext cx="23399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9" tIns="46094" rIns="92189" bIns="460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83359"/>
            <a:ext cx="5446723" cy="3913363"/>
          </a:xfrm>
          <a:prstGeom prst="rect">
            <a:avLst/>
          </a:prstGeom>
        </p:spPr>
        <p:txBody>
          <a:bodyPr vert="horz" lIns="92189" tIns="46094" rIns="92189" bIns="4609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373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2" y="9440373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 anchor="b"/>
          <a:lstStyle>
            <a:lvl1pPr algn="r">
              <a:defRPr sz="1100"/>
            </a:lvl1pPr>
          </a:lstStyle>
          <a:p>
            <a:fld id="{B6D789A6-0433-4DAB-8D87-17039962E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0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7" y="3366275"/>
            <a:ext cx="6425724" cy="232277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3" y="6140558"/>
            <a:ext cx="5291773" cy="27692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9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4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9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4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9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9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85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83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5" y="579445"/>
            <a:ext cx="1275696" cy="123262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494" y="579445"/>
            <a:ext cx="3701091" cy="123262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23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72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963313"/>
            <a:ext cx="6425724" cy="2152205"/>
          </a:xfrm>
        </p:spPr>
        <p:txBody>
          <a:bodyPr anchor="t"/>
          <a:lstStyle>
            <a:lvl1pPr algn="l">
              <a:defRPr sz="441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3" y="4592877"/>
            <a:ext cx="6425724" cy="2370433"/>
          </a:xfrm>
        </p:spPr>
        <p:txBody>
          <a:bodyPr anchor="b"/>
          <a:lstStyle>
            <a:lvl1pPr marL="0" indent="0">
              <a:buNone/>
              <a:defRPr sz="2208">
                <a:solidFill>
                  <a:schemeClr val="tx1">
                    <a:tint val="75000"/>
                  </a:schemeClr>
                </a:solidFill>
              </a:defRPr>
            </a:lvl1pPr>
            <a:lvl2pPr marL="504948" indent="0">
              <a:buNone/>
              <a:defRPr sz="1988">
                <a:solidFill>
                  <a:schemeClr val="tx1">
                    <a:tint val="75000"/>
                  </a:schemeClr>
                </a:solidFill>
              </a:defRPr>
            </a:lvl2pPr>
            <a:lvl3pPr marL="1009895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3pPr>
            <a:lvl4pPr marL="151484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9789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473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968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4632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958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40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91" y="3371290"/>
            <a:ext cx="2488394" cy="9534417"/>
          </a:xfrm>
        </p:spPr>
        <p:txBody>
          <a:bodyPr/>
          <a:lstStyle>
            <a:lvl1pPr>
              <a:defRPr sz="3093"/>
            </a:lvl1pPr>
            <a:lvl2pPr>
              <a:defRPr sz="2649"/>
            </a:lvl2pPr>
            <a:lvl3pPr>
              <a:defRPr sz="2208"/>
            </a:lvl3pPr>
            <a:lvl4pPr>
              <a:defRPr sz="1988"/>
            </a:lvl4pPr>
            <a:lvl5pPr>
              <a:defRPr sz="1988"/>
            </a:lvl5pPr>
            <a:lvl6pPr>
              <a:defRPr sz="1988"/>
            </a:lvl6pPr>
            <a:lvl7pPr>
              <a:defRPr sz="1988"/>
            </a:lvl7pPr>
            <a:lvl8pPr>
              <a:defRPr sz="1988"/>
            </a:lvl8pPr>
            <a:lvl9pPr>
              <a:defRPr sz="19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77" y="3371290"/>
            <a:ext cx="2488394" cy="9534417"/>
          </a:xfrm>
        </p:spPr>
        <p:txBody>
          <a:bodyPr/>
          <a:lstStyle>
            <a:lvl1pPr>
              <a:defRPr sz="3093"/>
            </a:lvl1pPr>
            <a:lvl2pPr>
              <a:defRPr sz="2649"/>
            </a:lvl2pPr>
            <a:lvl3pPr>
              <a:defRPr sz="2208"/>
            </a:lvl3pPr>
            <a:lvl4pPr>
              <a:defRPr sz="1988"/>
            </a:lvl4pPr>
            <a:lvl5pPr>
              <a:defRPr sz="1988"/>
            </a:lvl5pPr>
            <a:lvl6pPr>
              <a:defRPr sz="1988"/>
            </a:lvl6pPr>
            <a:lvl7pPr>
              <a:defRPr sz="1988"/>
            </a:lvl7pPr>
            <a:lvl8pPr>
              <a:defRPr sz="1988"/>
            </a:lvl8pPr>
            <a:lvl9pPr>
              <a:defRPr sz="19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5" y="433957"/>
            <a:ext cx="6803708" cy="180604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6" y="2425626"/>
            <a:ext cx="3340169" cy="1010883"/>
          </a:xfrm>
        </p:spPr>
        <p:txBody>
          <a:bodyPr anchor="b"/>
          <a:lstStyle>
            <a:lvl1pPr marL="0" indent="0">
              <a:buNone/>
              <a:defRPr sz="2649" b="1"/>
            </a:lvl1pPr>
            <a:lvl2pPr marL="504948" indent="0">
              <a:buNone/>
              <a:defRPr sz="2208" b="1"/>
            </a:lvl2pPr>
            <a:lvl3pPr marL="1009895" indent="0">
              <a:buNone/>
              <a:defRPr sz="1988" b="1"/>
            </a:lvl3pPr>
            <a:lvl4pPr marL="1514843" indent="0">
              <a:buNone/>
              <a:defRPr sz="1767" b="1"/>
            </a:lvl4pPr>
            <a:lvl5pPr marL="2019789" indent="0">
              <a:buNone/>
              <a:defRPr sz="1767" b="1"/>
            </a:lvl5pPr>
            <a:lvl6pPr marL="2524737" indent="0">
              <a:buNone/>
              <a:defRPr sz="1767" b="1"/>
            </a:lvl6pPr>
            <a:lvl7pPr marL="3029685" indent="0">
              <a:buNone/>
              <a:defRPr sz="1767" b="1"/>
            </a:lvl7pPr>
            <a:lvl8pPr marL="3534632" indent="0">
              <a:buNone/>
              <a:defRPr sz="1767" b="1"/>
            </a:lvl8pPr>
            <a:lvl9pPr marL="4039580" indent="0">
              <a:buNone/>
              <a:defRPr sz="176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6" y="3436504"/>
            <a:ext cx="3340169" cy="6243401"/>
          </a:xfrm>
        </p:spPr>
        <p:txBody>
          <a:bodyPr/>
          <a:lstStyle>
            <a:lvl1pPr>
              <a:defRPr sz="2649"/>
            </a:lvl1pPr>
            <a:lvl2pPr>
              <a:defRPr sz="2208"/>
            </a:lvl2pPr>
            <a:lvl3pPr>
              <a:defRPr sz="1988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6" y="2425626"/>
            <a:ext cx="3341481" cy="1010883"/>
          </a:xfrm>
        </p:spPr>
        <p:txBody>
          <a:bodyPr anchor="b"/>
          <a:lstStyle>
            <a:lvl1pPr marL="0" indent="0">
              <a:buNone/>
              <a:defRPr sz="2649" b="1"/>
            </a:lvl1pPr>
            <a:lvl2pPr marL="504948" indent="0">
              <a:buNone/>
              <a:defRPr sz="2208" b="1"/>
            </a:lvl2pPr>
            <a:lvl3pPr marL="1009895" indent="0">
              <a:buNone/>
              <a:defRPr sz="1988" b="1"/>
            </a:lvl3pPr>
            <a:lvl4pPr marL="1514843" indent="0">
              <a:buNone/>
              <a:defRPr sz="1767" b="1"/>
            </a:lvl4pPr>
            <a:lvl5pPr marL="2019789" indent="0">
              <a:buNone/>
              <a:defRPr sz="1767" b="1"/>
            </a:lvl5pPr>
            <a:lvl6pPr marL="2524737" indent="0">
              <a:buNone/>
              <a:defRPr sz="1767" b="1"/>
            </a:lvl6pPr>
            <a:lvl7pPr marL="3029685" indent="0">
              <a:buNone/>
              <a:defRPr sz="1767" b="1"/>
            </a:lvl7pPr>
            <a:lvl8pPr marL="3534632" indent="0">
              <a:buNone/>
              <a:defRPr sz="1767" b="1"/>
            </a:lvl8pPr>
            <a:lvl9pPr marL="4039580" indent="0">
              <a:buNone/>
              <a:defRPr sz="176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6" y="3436504"/>
            <a:ext cx="3341481" cy="6243401"/>
          </a:xfrm>
        </p:spPr>
        <p:txBody>
          <a:bodyPr/>
          <a:lstStyle>
            <a:lvl1pPr>
              <a:defRPr sz="2649"/>
            </a:lvl1pPr>
            <a:lvl2pPr>
              <a:defRPr sz="2208"/>
            </a:lvl2pPr>
            <a:lvl3pPr>
              <a:defRPr sz="1988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46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93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8" y="431448"/>
            <a:ext cx="2487081" cy="1836148"/>
          </a:xfrm>
        </p:spPr>
        <p:txBody>
          <a:bodyPr anchor="b"/>
          <a:lstStyle>
            <a:lvl1pPr algn="l">
              <a:defRPr sz="220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6" y="431449"/>
            <a:ext cx="4226069" cy="9248461"/>
          </a:xfrm>
        </p:spPr>
        <p:txBody>
          <a:bodyPr/>
          <a:lstStyle>
            <a:lvl1pPr>
              <a:defRPr sz="3535"/>
            </a:lvl1pPr>
            <a:lvl2pPr>
              <a:defRPr sz="3093"/>
            </a:lvl2pPr>
            <a:lvl3pPr>
              <a:defRPr sz="2649"/>
            </a:lvl3pPr>
            <a:lvl4pPr>
              <a:defRPr sz="2208"/>
            </a:lvl4pPr>
            <a:lvl5pPr>
              <a:defRPr sz="2208"/>
            </a:lvl5pPr>
            <a:lvl6pPr>
              <a:defRPr sz="2208"/>
            </a:lvl6pPr>
            <a:lvl7pPr>
              <a:defRPr sz="2208"/>
            </a:lvl7pPr>
            <a:lvl8pPr>
              <a:defRPr sz="2208"/>
            </a:lvl8pPr>
            <a:lvl9pPr>
              <a:defRPr sz="22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8" y="2267593"/>
            <a:ext cx="2487081" cy="7412314"/>
          </a:xfrm>
        </p:spPr>
        <p:txBody>
          <a:bodyPr/>
          <a:lstStyle>
            <a:lvl1pPr marL="0" indent="0">
              <a:buNone/>
              <a:defRPr sz="1545"/>
            </a:lvl1pPr>
            <a:lvl2pPr marL="504948" indent="0">
              <a:buNone/>
              <a:defRPr sz="1324"/>
            </a:lvl2pPr>
            <a:lvl3pPr marL="1009895" indent="0">
              <a:buNone/>
              <a:defRPr sz="1104"/>
            </a:lvl3pPr>
            <a:lvl4pPr marL="1514843" indent="0">
              <a:buNone/>
              <a:defRPr sz="994"/>
            </a:lvl4pPr>
            <a:lvl5pPr marL="2019789" indent="0">
              <a:buNone/>
              <a:defRPr sz="994"/>
            </a:lvl5pPr>
            <a:lvl6pPr marL="2524737" indent="0">
              <a:buNone/>
              <a:defRPr sz="994"/>
            </a:lvl6pPr>
            <a:lvl7pPr marL="3029685" indent="0">
              <a:buNone/>
              <a:defRPr sz="994"/>
            </a:lvl7pPr>
            <a:lvl8pPr marL="3534632" indent="0">
              <a:buNone/>
              <a:defRPr sz="994"/>
            </a:lvl8pPr>
            <a:lvl9pPr marL="4039580" indent="0">
              <a:buNone/>
              <a:defRPr sz="9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40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1" y="7585396"/>
            <a:ext cx="4535805" cy="895499"/>
          </a:xfrm>
        </p:spPr>
        <p:txBody>
          <a:bodyPr anchor="b"/>
          <a:lstStyle>
            <a:lvl1pPr algn="l">
              <a:defRPr sz="220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51" y="968242"/>
            <a:ext cx="4535805" cy="6501765"/>
          </a:xfrm>
        </p:spPr>
        <p:txBody>
          <a:bodyPr/>
          <a:lstStyle>
            <a:lvl1pPr marL="0" indent="0">
              <a:buNone/>
              <a:defRPr sz="3535"/>
            </a:lvl1pPr>
            <a:lvl2pPr marL="504948" indent="0">
              <a:buNone/>
              <a:defRPr sz="3093"/>
            </a:lvl2pPr>
            <a:lvl3pPr marL="1009895" indent="0">
              <a:buNone/>
              <a:defRPr sz="2649"/>
            </a:lvl3pPr>
            <a:lvl4pPr marL="1514843" indent="0">
              <a:buNone/>
              <a:defRPr sz="2208"/>
            </a:lvl4pPr>
            <a:lvl5pPr marL="2019789" indent="0">
              <a:buNone/>
              <a:defRPr sz="2208"/>
            </a:lvl5pPr>
            <a:lvl6pPr marL="2524737" indent="0">
              <a:buNone/>
              <a:defRPr sz="2208"/>
            </a:lvl6pPr>
            <a:lvl7pPr marL="3029685" indent="0">
              <a:buNone/>
              <a:defRPr sz="2208"/>
            </a:lvl7pPr>
            <a:lvl8pPr marL="3534632" indent="0">
              <a:buNone/>
              <a:defRPr sz="2208"/>
            </a:lvl8pPr>
            <a:lvl9pPr marL="4039580" indent="0">
              <a:buNone/>
              <a:defRPr sz="220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51" y="8480894"/>
            <a:ext cx="4535805" cy="1271756"/>
          </a:xfrm>
        </p:spPr>
        <p:txBody>
          <a:bodyPr/>
          <a:lstStyle>
            <a:lvl1pPr marL="0" indent="0">
              <a:buNone/>
              <a:defRPr sz="1545"/>
            </a:lvl1pPr>
            <a:lvl2pPr marL="504948" indent="0">
              <a:buNone/>
              <a:defRPr sz="1324"/>
            </a:lvl2pPr>
            <a:lvl3pPr marL="1009895" indent="0">
              <a:buNone/>
              <a:defRPr sz="1104"/>
            </a:lvl3pPr>
            <a:lvl4pPr marL="1514843" indent="0">
              <a:buNone/>
              <a:defRPr sz="994"/>
            </a:lvl4pPr>
            <a:lvl5pPr marL="2019789" indent="0">
              <a:buNone/>
              <a:defRPr sz="994"/>
            </a:lvl5pPr>
            <a:lvl6pPr marL="2524737" indent="0">
              <a:buNone/>
              <a:defRPr sz="994"/>
            </a:lvl6pPr>
            <a:lvl7pPr marL="3029685" indent="0">
              <a:buNone/>
              <a:defRPr sz="994"/>
            </a:lvl7pPr>
            <a:lvl8pPr marL="3534632" indent="0">
              <a:buNone/>
              <a:defRPr sz="994"/>
            </a:lvl8pPr>
            <a:lvl9pPr marL="4039580" indent="0">
              <a:buNone/>
              <a:defRPr sz="9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04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5" y="433957"/>
            <a:ext cx="6803708" cy="1806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5" y="2528467"/>
            <a:ext cx="6803708" cy="7151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6" y="10043625"/>
            <a:ext cx="1763924" cy="576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91" y="10043625"/>
            <a:ext cx="2393896" cy="576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8" y="10043625"/>
            <a:ext cx="1763924" cy="576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09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9895" rtl="0" eaLnBrk="1" latinLnBrk="0" hangingPunct="1">
        <a:spcBef>
          <a:spcPct val="0"/>
        </a:spcBef>
        <a:buNone/>
        <a:defRPr kumimoji="1" sz="4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710" indent="-378710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35" kern="1200">
          <a:solidFill>
            <a:schemeClr val="tx1"/>
          </a:solidFill>
          <a:latin typeface="+mn-lt"/>
          <a:ea typeface="+mn-ea"/>
          <a:cs typeface="+mn-cs"/>
        </a:defRPr>
      </a:lvl1pPr>
      <a:lvl2pPr marL="820539" indent="-315591" algn="l" defTabSz="10098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93" kern="1200">
          <a:solidFill>
            <a:schemeClr val="tx1"/>
          </a:solidFill>
          <a:latin typeface="+mn-lt"/>
          <a:ea typeface="+mn-ea"/>
          <a:cs typeface="+mn-cs"/>
        </a:defRPr>
      </a:lvl2pPr>
      <a:lvl3pPr marL="1262369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49" kern="1200">
          <a:solidFill>
            <a:schemeClr val="tx1"/>
          </a:solidFill>
          <a:latin typeface="+mn-lt"/>
          <a:ea typeface="+mn-ea"/>
          <a:cs typeface="+mn-cs"/>
        </a:defRPr>
      </a:lvl3pPr>
      <a:lvl4pPr marL="1767317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4pPr>
      <a:lvl5pPr marL="2272264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5pPr>
      <a:lvl6pPr marL="2777211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6pPr>
      <a:lvl7pPr marL="3282159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7pPr>
      <a:lvl8pPr marL="3787106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8pPr>
      <a:lvl9pPr marL="4292054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1pPr>
      <a:lvl2pPr marL="504948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2pPr>
      <a:lvl3pPr marL="1009895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3pPr>
      <a:lvl4pPr marL="1514843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4pPr>
      <a:lvl5pPr marL="2019789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5pPr>
      <a:lvl6pPr marL="2524737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6pPr>
      <a:lvl7pPr marL="3029685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7pPr>
      <a:lvl8pPr marL="3534632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8pPr>
      <a:lvl9pPr marL="4039580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1134335" y="10075203"/>
            <a:ext cx="2808312" cy="6617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/>
              <a:t>戦力強化・売上向上を社員研修で実現する</a:t>
            </a:r>
            <a:endParaRPr kumimoji="1" lang="en-US" altLang="ja-JP" sz="800" dirty="0"/>
          </a:p>
          <a:p>
            <a:r>
              <a:rPr kumimoji="0" lang="ja-JP" altLang="en-US" sz="1800" b="1">
                <a:solidFill>
                  <a:srgbClr val="0070C0"/>
                </a:solidFill>
                <a:ea typeface="ＭＳ Ｐゴシック" panose="020B0600070205080204" pitchFamily="50" charset="-128"/>
              </a:rPr>
              <a:t>株式会社ＳＳブレイン</a:t>
            </a:r>
            <a:endParaRPr kumimoji="0" lang="en-US" altLang="ja-JP" sz="1800" b="1" dirty="0">
              <a:solidFill>
                <a:srgbClr val="0070C0"/>
              </a:solidFill>
              <a:ea typeface="ＭＳ Ｐゴシック" panose="020B0600070205080204" pitchFamily="50" charset="-128"/>
            </a:endParaRPr>
          </a:p>
          <a:p>
            <a:r>
              <a:rPr lang="en-US" altLang="ja-JP" sz="1100" dirty="0">
                <a:latin typeface="+mj-ea"/>
                <a:ea typeface="+mj-ea"/>
              </a:rPr>
              <a:t>www</a:t>
            </a:r>
            <a:r>
              <a:rPr kumimoji="1" lang="en-US" altLang="ja-JP" sz="1100" dirty="0">
                <a:latin typeface="+mj-ea"/>
                <a:ea typeface="+mj-ea"/>
              </a:rPr>
              <a:t>.ss-brain.com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pic>
        <p:nvPicPr>
          <p:cNvPr id="42" name="図 4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28" y="10080593"/>
            <a:ext cx="1008112" cy="5060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正方形/長方形 4"/>
          <p:cNvSpPr/>
          <p:nvPr/>
        </p:nvSpPr>
        <p:spPr>
          <a:xfrm>
            <a:off x="-161810" y="-27574"/>
            <a:ext cx="8208913" cy="2873999"/>
          </a:xfrm>
          <a:prstGeom prst="rect">
            <a:avLst/>
          </a:prstGeom>
          <a:solidFill>
            <a:srgbClr val="CFE4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6405" y="8650799"/>
            <a:ext cx="3301874" cy="65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■受講料：１名様 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33,000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ja-JP" altLang="en-US" sz="9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＊消費税込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■会場：弊社会議室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448530" y="61105"/>
            <a:ext cx="8478150" cy="1138773"/>
          </a:xfrm>
          <a:prstGeom prst="rect">
            <a:avLst/>
          </a:prstGeom>
          <a:solidFill>
            <a:srgbClr val="63A6F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600" dirty="0">
                <a:ln w="0"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中小企業版　</a:t>
            </a:r>
            <a:r>
              <a:rPr lang="ja-JP" altLang="en-US" sz="32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社会人の常識①　</a:t>
            </a:r>
            <a:endParaRPr lang="en-US" altLang="ja-JP" sz="32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～いまさら聞けない仕事の基本中の基本～</a:t>
            </a:r>
            <a:endParaRPr lang="en-US" altLang="ja-JP" sz="32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55126" y="3172821"/>
            <a:ext cx="3237293" cy="2492990"/>
          </a:xfrm>
          <a:prstGeom prst="rect">
            <a:avLst/>
          </a:prstGeom>
          <a:solidFill>
            <a:srgbClr val="CFE4FD"/>
          </a:solidFill>
        </p:spPr>
        <p:txBody>
          <a:bodyPr wrap="square" rtlCol="0">
            <a:spAutoFit/>
          </a:bodyPr>
          <a:lstStyle/>
          <a:p>
            <a:endParaRPr lang="en-US" altLang="ja-JP" sz="900" dirty="0"/>
          </a:p>
          <a:p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オリエンテーション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１．</a:t>
            </a:r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仕事の基本を身につけることは、会社の</a:t>
            </a:r>
            <a:endParaRPr lang="en-US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利益に直結している</a:t>
            </a:r>
            <a:endParaRPr lang="ja-JP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①仕事を進めるときのコミュニケーション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②コミュニケーションは明るいあいさつから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③第一印象を決めるもの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④仕事は気持ちよく受ける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⑤「教えてください」ということはチームへ　　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の貢献になっている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/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２．ホウレンソウの「型」を習得する</a:t>
            </a:r>
            <a:endParaRPr lang="en-US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①「あれどうなっている？」と聞かれるのは　　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かなりまずい状況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②報告は結論から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③上司から「イエス」をもらう相談の仕方</a:t>
            </a:r>
            <a:endParaRPr lang="en-US" altLang="ja-JP" sz="9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3729344" y="2954517"/>
            <a:ext cx="2497933" cy="338554"/>
          </a:xfrm>
          <a:prstGeom prst="rect">
            <a:avLst/>
          </a:prstGeom>
          <a:solidFill>
            <a:srgbClr val="0A60C8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研修の流れ　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13:30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17:00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3729344" y="8301817"/>
            <a:ext cx="2498400" cy="338554"/>
          </a:xfrm>
          <a:prstGeom prst="rect">
            <a:avLst/>
          </a:prstGeom>
          <a:solidFill>
            <a:srgbClr val="0A60C8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受講料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261D96-DF13-4F2A-8AA5-88CED55B84AF}"/>
              </a:ext>
            </a:extLst>
          </p:cNvPr>
          <p:cNvSpPr txBox="1"/>
          <p:nvPr/>
        </p:nvSpPr>
        <p:spPr>
          <a:xfrm>
            <a:off x="3886405" y="5974803"/>
            <a:ext cx="3384377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ＳＳブレイン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戦力強化トレーナー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関美分・鈴木ゆかり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リーダー主任養成研修等、社員研修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の第一人者。二人とも２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年以上の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講師経歴を持つ。クライアントの意向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を研修に反映させながら、きめ細やか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な指導を行なう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研修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スタイルは、定評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があり、リピートも多い。著書は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「利益を生み出す主婦パートを育てる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すごい方法」（東洋経済新報社）がある。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3729344" y="5805526"/>
            <a:ext cx="2498400" cy="338554"/>
          </a:xfrm>
          <a:prstGeom prst="rect">
            <a:avLst/>
          </a:prstGeom>
          <a:solidFill>
            <a:srgbClr val="0A60C8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講師紹介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820" y="6052089"/>
            <a:ext cx="968886" cy="750984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810" y="7148471"/>
            <a:ext cx="562304" cy="814046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6105315" y="6878341"/>
            <a:ext cx="13021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関美分　　鈴木ゆかり</a:t>
            </a:r>
          </a:p>
        </p:txBody>
      </p:sp>
      <p:sp>
        <p:nvSpPr>
          <p:cNvPr id="27" name="ホームベース 26"/>
          <p:cNvSpPr/>
          <p:nvPr/>
        </p:nvSpPr>
        <p:spPr>
          <a:xfrm>
            <a:off x="257698" y="9517509"/>
            <a:ext cx="4494443" cy="451178"/>
          </a:xfrm>
          <a:prstGeom prst="homePlate">
            <a:avLst/>
          </a:prstGeom>
          <a:solidFill>
            <a:srgbClr val="0A60C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293600" y="9566292"/>
            <a:ext cx="44867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こちらの研修は随時開催しております。ご希望の日をお問合せ下さい。</a:t>
            </a:r>
            <a:endParaRPr lang="en-US" altLang="ja-JP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その他、ご相談に応じますので、お気軽にお問い合わせください！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766966" y="9476245"/>
            <a:ext cx="2594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☎ 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053-455-3178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（担当：関・鈴木）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160EC45-E79F-4129-93C3-CEBE0337CFF9}"/>
              </a:ext>
            </a:extLst>
          </p:cNvPr>
          <p:cNvSpPr txBox="1"/>
          <p:nvPr/>
        </p:nvSpPr>
        <p:spPr>
          <a:xfrm>
            <a:off x="3886405" y="10078773"/>
            <a:ext cx="356526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430-0939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静岡県浜松市中区連尺町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307‐14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浜松連尺ビル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504</a:t>
            </a: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TEL.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053-455-3178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FAX.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053-455-6850</a:t>
            </a:r>
          </a:p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E-mail. ss-brain@ss-brain.com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1AE3B84-2DC8-486A-886B-A5ED122ADC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5981" y="1199878"/>
            <a:ext cx="2183134" cy="1637351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3AECD3A-F5E5-452D-8B09-04103F6F5A40}"/>
              </a:ext>
            </a:extLst>
          </p:cNvPr>
          <p:cNvSpPr txBox="1"/>
          <p:nvPr/>
        </p:nvSpPr>
        <p:spPr>
          <a:xfrm>
            <a:off x="257698" y="4193102"/>
            <a:ext cx="3492000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経営者の皆様、こんなお悩みはありませんか？</a:t>
            </a:r>
            <a:endParaRPr lang="en-US" altLang="ja-JP" sz="1050" b="1" dirty="0">
              <a:solidFill>
                <a:srgbClr val="FC542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✅　社員が言うことを聞かない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✅　自分の想いがなかなか伝わらない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✅　仕事を依頼したときに嫌そうな顔をする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✅　報告や相談がない、勝手に仕事を進めて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クレームになったことがある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 fontAlgn="base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中小企業で働く社員の方と接すると、この会社で頑張りたいという気持ちがあるにもかかわらず、あいさつや仕事の受け方、報告の仕方等でつまずいている方を実に多くお見かけします。</a:t>
            </a:r>
          </a:p>
          <a:p>
            <a:pPr algn="l" fontAlgn="base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つまずいている理由は、ただ一つ。</a:t>
            </a:r>
          </a:p>
          <a:p>
            <a:pPr algn="l" fontAlgn="base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正しい「仕事の基本」を教わっていないからなのです。</a:t>
            </a:r>
          </a:p>
          <a:p>
            <a:pPr algn="l" fontAlgn="base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私たちは、社員の方に、社長に評価されるためにも正しい「仕事の基本」をしっかりインストールしてほしいと思っています。</a:t>
            </a:r>
          </a:p>
          <a:p>
            <a:pPr algn="l" fontAlgn="base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＜到達目的＞</a:t>
            </a:r>
          </a:p>
          <a:p>
            <a:pPr algn="l" fontAlgn="base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①組織での人との関わり、仕事の受け方の「型」を知り、「型」を守ることの重要性を理解する</a:t>
            </a:r>
          </a:p>
          <a:p>
            <a:pPr algn="l" fontAlgn="base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②「チームへの貢献」をキーワードに、ホウレンソウについてよく陥りがちなケースを学び、業務への取り組み方を習得する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79C275D-57BC-42CD-BE27-CBA647423EAE}"/>
              </a:ext>
            </a:extLst>
          </p:cNvPr>
          <p:cNvSpPr txBox="1"/>
          <p:nvPr/>
        </p:nvSpPr>
        <p:spPr>
          <a:xfrm>
            <a:off x="316241" y="3817753"/>
            <a:ext cx="2497933" cy="338400"/>
          </a:xfrm>
          <a:prstGeom prst="rect">
            <a:avLst/>
          </a:prstGeom>
          <a:solidFill>
            <a:srgbClr val="0A60C8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よくあるお悩み・解決できること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A890F32-CDC9-4F07-9D83-C9F649E956A2}"/>
              </a:ext>
            </a:extLst>
          </p:cNvPr>
          <p:cNvSpPr txBox="1"/>
          <p:nvPr/>
        </p:nvSpPr>
        <p:spPr>
          <a:xfrm>
            <a:off x="19154" y="1476109"/>
            <a:ext cx="44944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限られた人数と時間の中で、高い成果と生産性が求められる今、仕事を進め方を見つめ直すことが必要不可欠です。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自分流の仕事から、会社が期待する働き方にシフトチェンジ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しましょう。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私たち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ブレインが、仕事を進めるための「型」お伝えし、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豊富なワークで自身の業務を振り返り、期待される社員像に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近づくためのお手伝いをいたします。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FFC7D62-59D2-474A-BE59-1F78452F6DBA}"/>
              </a:ext>
            </a:extLst>
          </p:cNvPr>
          <p:cNvSpPr txBox="1"/>
          <p:nvPr/>
        </p:nvSpPr>
        <p:spPr>
          <a:xfrm>
            <a:off x="316241" y="2952941"/>
            <a:ext cx="2498400" cy="338554"/>
          </a:xfrm>
          <a:prstGeom prst="rect">
            <a:avLst/>
          </a:prstGeom>
          <a:solidFill>
            <a:srgbClr val="0A60C8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対象者</a:t>
            </a:r>
            <a:endParaRPr lang="en-US" altLang="ja-JP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F3DBF0F-4148-4362-8979-32019B4BE4D0}"/>
              </a:ext>
            </a:extLst>
          </p:cNvPr>
          <p:cNvSpPr txBox="1"/>
          <p:nvPr/>
        </p:nvSpPr>
        <p:spPr>
          <a:xfrm>
            <a:off x="305455" y="7900287"/>
            <a:ext cx="2497933" cy="338400"/>
          </a:xfrm>
          <a:prstGeom prst="rect">
            <a:avLst/>
          </a:prstGeom>
          <a:solidFill>
            <a:srgbClr val="0A60C8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SS</a:t>
            </a:r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ブレインの研修の特徴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3EECF1B-A40D-487D-8E23-2C3DED0F136C}"/>
              </a:ext>
            </a:extLst>
          </p:cNvPr>
          <p:cNvSpPr txBox="1"/>
          <p:nvPr/>
        </p:nvSpPr>
        <p:spPr>
          <a:xfrm>
            <a:off x="245475" y="3309391"/>
            <a:ext cx="3300724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■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中堅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ベテラン社員・中途入社の方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■仕事に慣れてきている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が、基本をもう一度見直して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ほしい方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2F60E67-C44A-4082-B3D4-9ED8EDDFB0FB}"/>
              </a:ext>
            </a:extLst>
          </p:cNvPr>
          <p:cNvSpPr txBox="1"/>
          <p:nvPr/>
        </p:nvSpPr>
        <p:spPr>
          <a:xfrm>
            <a:off x="285690" y="8250704"/>
            <a:ext cx="336271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私たちは、研修前には経営者・上司の方に現状で困っていること、どう改善したいのかを具体的にお聞きした上で、経営者・上司の方に代わりお伝えします。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また講義も一般的な話ではなく、現実に起きている問題や弊社での事例を紹介し、本人の気付きを促します。</a:t>
            </a:r>
          </a:p>
        </p:txBody>
      </p:sp>
    </p:spTree>
    <p:extLst>
      <p:ext uri="{BB962C8B-B14F-4D97-AF65-F5344CB8AC3E}">
        <p14:creationId xmlns:p14="http://schemas.microsoft.com/office/powerpoint/2010/main" val="1827992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4366</TotalTime>
  <Words>727</Words>
  <Application>Microsoft Office PowerPoint</Application>
  <PresentationFormat>ユーザー設定</PresentationFormat>
  <Paragraphs>74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Fujimoto Hidetoshi</dc:creator>
  <cp:lastModifiedBy>中村　裕子 中村 YN.</cp:lastModifiedBy>
  <cp:revision>399</cp:revision>
  <cp:lastPrinted>2021-02-12T01:11:38Z</cp:lastPrinted>
  <dcterms:created xsi:type="dcterms:W3CDTF">2014-02-04T08:28:04Z</dcterms:created>
  <dcterms:modified xsi:type="dcterms:W3CDTF">2021-03-25T00:42:58Z</dcterms:modified>
</cp:coreProperties>
</file>